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Inter" panose="020B0604020202020204" charset="0"/>
      <p:regular r:id="rId13"/>
    </p:embeddedFont>
    <p:embeddedFont>
      <p:font typeface="Manrope"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0" d="100"/>
          <a:sy n="70" d="100"/>
        </p:scale>
        <p:origin x="180" y="-3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142218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46659"/>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0C0D0F"/>
                </a:solidFill>
                <a:latin typeface="Inter" pitchFamily="34" charset="0"/>
                <a:ea typeface="Inter" pitchFamily="34" charset="-122"/>
                <a:cs typeface="Inter" pitchFamily="34" charset="-120"/>
              </a:rPr>
              <a:t>White Wine Quality Analysis Using Aggregation Functions</a:t>
            </a:r>
            <a:endParaRPr lang="en-US" sz="4450" dirty="0"/>
          </a:p>
        </p:txBody>
      </p:sp>
      <p:sp>
        <p:nvSpPr>
          <p:cNvPr id="4" name="Text 1"/>
          <p:cNvSpPr/>
          <p:nvPr/>
        </p:nvSpPr>
        <p:spPr>
          <a:xfrm>
            <a:off x="6280190" y="4313158"/>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55575A"/>
                </a:solidFill>
                <a:latin typeface="Manrope" pitchFamily="34" charset="0"/>
                <a:ea typeface="Manrope" pitchFamily="34" charset="-122"/>
                <a:cs typeface="Manrope" pitchFamily="34" charset="-120"/>
              </a:rPr>
              <a:t>SIT718 Assessment 2 - Real World Analytics</a:t>
            </a:r>
            <a:endParaRPr lang="en-US" sz="1750" dirty="0"/>
          </a:p>
        </p:txBody>
      </p:sp>
      <p:sp>
        <p:nvSpPr>
          <p:cNvPr id="5" name="Text 2"/>
          <p:cNvSpPr/>
          <p:nvPr/>
        </p:nvSpPr>
        <p:spPr>
          <a:xfrm>
            <a:off x="6280190" y="4931212"/>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B88E23"/>
                </a:solidFill>
                <a:latin typeface="Manrope" pitchFamily="34" charset="0"/>
                <a:ea typeface="Manrope" pitchFamily="34" charset="-122"/>
                <a:cs typeface="Manrope" pitchFamily="34" charset="-120"/>
              </a:rPr>
              <a:t>Student:</a:t>
            </a:r>
            <a:r>
              <a:rPr lang="en-US" sz="1750" dirty="0">
                <a:solidFill>
                  <a:srgbClr val="55575A"/>
                </a:solidFill>
                <a:latin typeface="Manrope" pitchFamily="34" charset="0"/>
                <a:ea typeface="Manrope" pitchFamily="34" charset="-122"/>
                <a:cs typeface="Manrope" pitchFamily="34" charset="-120"/>
              </a:rPr>
              <a:t> Krishna Chaudhari</a:t>
            </a:r>
          </a:p>
          <a:p>
            <a:pPr marL="0" indent="0" algn="l">
              <a:lnSpc>
                <a:spcPts val="2850"/>
              </a:lnSpc>
              <a:buNone/>
            </a:pPr>
            <a:r>
              <a:rPr lang="en-US" sz="1750" dirty="0">
                <a:solidFill>
                  <a:srgbClr val="B88E23"/>
                </a:solidFill>
                <a:latin typeface="Manrope" pitchFamily="34" charset="0"/>
                <a:ea typeface="Manrope" pitchFamily="34" charset="-122"/>
                <a:cs typeface="Manrope" pitchFamily="34" charset="-120"/>
              </a:rPr>
              <a:t>Student ID:</a:t>
            </a:r>
            <a:r>
              <a:rPr lang="en-US" sz="1750" dirty="0">
                <a:solidFill>
                  <a:srgbClr val="55575A"/>
                </a:solidFill>
                <a:latin typeface="Manrope" pitchFamily="34" charset="0"/>
                <a:ea typeface="Manrope" pitchFamily="34" charset="-122"/>
                <a:cs typeface="Manrope" pitchFamily="34" charset="-120"/>
              </a:rPr>
              <a:t> s223751702</a:t>
            </a:r>
          </a:p>
          <a:p>
            <a:pPr marL="0" indent="0" algn="l">
              <a:lnSpc>
                <a:spcPts val="2850"/>
              </a:lnSpc>
              <a:buNone/>
            </a:pPr>
            <a:r>
              <a:rPr lang="en-US" sz="1750" dirty="0">
                <a:solidFill>
                  <a:srgbClr val="B88E23"/>
                </a:solidFill>
                <a:latin typeface="Manrope" pitchFamily="34" charset="0"/>
                <a:ea typeface="Manrope" pitchFamily="34" charset="-122"/>
                <a:cs typeface="Manrope" pitchFamily="34" charset="-120"/>
              </a:rPr>
              <a:t>Course:</a:t>
            </a:r>
            <a:r>
              <a:rPr lang="en-US" sz="1750" dirty="0">
                <a:solidFill>
                  <a:srgbClr val="55575A"/>
                </a:solidFill>
                <a:latin typeface="Manrope" pitchFamily="34" charset="0"/>
                <a:ea typeface="Manrope" pitchFamily="34" charset="-122"/>
                <a:cs typeface="Manrope" pitchFamily="34" charset="-120"/>
              </a:rPr>
              <a:t> SIT718 - Real World Analytics</a:t>
            </a:r>
          </a:p>
          <a:p>
            <a:pPr marL="0" indent="0" algn="l">
              <a:lnSpc>
                <a:spcPts val="2850"/>
              </a:lnSpc>
              <a:buNone/>
            </a:pPr>
            <a:r>
              <a:rPr lang="en-US" sz="1750" dirty="0">
                <a:solidFill>
                  <a:srgbClr val="B88E23"/>
                </a:solidFill>
                <a:latin typeface="Manrope" pitchFamily="34" charset="0"/>
                <a:ea typeface="Manrope" pitchFamily="34" charset="-122"/>
                <a:cs typeface="Manrope" pitchFamily="34" charset="-120"/>
              </a:rPr>
              <a:t>Assessment:</a:t>
            </a:r>
            <a:r>
              <a:rPr lang="en-US" sz="1750" dirty="0">
                <a:solidFill>
                  <a:srgbClr val="55575A"/>
                </a:solidFill>
                <a:latin typeface="Manrope" pitchFamily="34" charset="0"/>
                <a:ea typeface="Manrope" pitchFamily="34" charset="-122"/>
                <a:cs typeface="Manrope" pitchFamily="34" charset="-120"/>
              </a:rPr>
              <a:t> Assessment 2</a:t>
            </a:r>
            <a:endParaRPr lang="en-US" sz="1750" dirty="0"/>
          </a:p>
        </p:txBody>
      </p:sp>
      <p:sp>
        <p:nvSpPr>
          <p:cNvPr id="6" name="Rectangle 5">
            <a:extLst>
              <a:ext uri="{FF2B5EF4-FFF2-40B4-BE49-F238E27FC236}">
                <a16:creationId xmlns:a16="http://schemas.microsoft.com/office/drawing/2014/main" id="{85F01FB3-B9D7-9D86-35D0-B826FA2B5624}"/>
              </a:ext>
            </a:extLst>
          </p:cNvPr>
          <p:cNvSpPr/>
          <p:nvPr/>
        </p:nvSpPr>
        <p:spPr>
          <a:xfrm>
            <a:off x="12847320" y="7798458"/>
            <a:ext cx="1661160" cy="3269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352223" y="545425"/>
            <a:ext cx="1925836" cy="240744"/>
          </a:xfrm>
          <a:prstGeom prst="rect">
            <a:avLst/>
          </a:prstGeom>
          <a:noFill/>
          <a:ln/>
        </p:spPr>
        <p:txBody>
          <a:bodyPr wrap="none" lIns="0" tIns="0" rIns="0" bIns="0" rtlCol="0" anchor="t"/>
          <a:lstStyle/>
          <a:p>
            <a:pPr marL="0" indent="0" algn="ctr">
              <a:lnSpc>
                <a:spcPts val="1850"/>
              </a:lnSpc>
              <a:buNone/>
            </a:pPr>
            <a:r>
              <a:rPr lang="en-US" sz="1500" dirty="0">
                <a:solidFill>
                  <a:srgbClr val="0C0D0F"/>
                </a:solidFill>
                <a:latin typeface="Inter" pitchFamily="34" charset="0"/>
                <a:ea typeface="Inter" pitchFamily="34" charset="-122"/>
                <a:cs typeface="Inter" pitchFamily="34" charset="-120"/>
              </a:rPr>
              <a:t>Conclusion</a:t>
            </a:r>
            <a:endParaRPr lang="en-US" sz="1500" dirty="0"/>
          </a:p>
        </p:txBody>
      </p:sp>
      <p:sp>
        <p:nvSpPr>
          <p:cNvPr id="3" name="Text 1"/>
          <p:cNvSpPr/>
          <p:nvPr/>
        </p:nvSpPr>
        <p:spPr>
          <a:xfrm>
            <a:off x="2911316" y="940237"/>
            <a:ext cx="8807648" cy="664369"/>
          </a:xfrm>
          <a:prstGeom prst="rect">
            <a:avLst/>
          </a:prstGeom>
          <a:noFill/>
          <a:ln/>
        </p:spPr>
        <p:txBody>
          <a:bodyPr wrap="none" lIns="0" tIns="0" rIns="0" bIns="0" rtlCol="0" anchor="t"/>
          <a:lstStyle/>
          <a:p>
            <a:pPr marL="0" indent="0" algn="ctr">
              <a:lnSpc>
                <a:spcPts val="5200"/>
              </a:lnSpc>
              <a:buNone/>
            </a:pPr>
            <a:r>
              <a:rPr lang="en-US" sz="4150" dirty="0">
                <a:solidFill>
                  <a:srgbClr val="0C0D0F"/>
                </a:solidFill>
                <a:latin typeface="Inter" pitchFamily="34" charset="0"/>
                <a:ea typeface="Inter" pitchFamily="34" charset="-122"/>
                <a:cs typeface="Inter" pitchFamily="34" charset="-120"/>
              </a:rPr>
              <a:t>Key Takeaways &amp; Future Directions</a:t>
            </a:r>
            <a:endParaRPr lang="en-US" sz="4150" dirty="0"/>
          </a:p>
        </p:txBody>
      </p:sp>
      <p:sp>
        <p:nvSpPr>
          <p:cNvPr id="4" name="Text 2"/>
          <p:cNvSpPr/>
          <p:nvPr/>
        </p:nvSpPr>
        <p:spPr>
          <a:xfrm>
            <a:off x="539234" y="1989773"/>
            <a:ext cx="2311003" cy="288846"/>
          </a:xfrm>
          <a:prstGeom prst="rect">
            <a:avLst/>
          </a:prstGeom>
          <a:noFill/>
          <a:ln/>
        </p:spPr>
        <p:txBody>
          <a:bodyPr wrap="none" lIns="0" tIns="0" rIns="0" bIns="0" rtlCol="0" anchor="t"/>
          <a:lstStyle/>
          <a:p>
            <a:pPr marL="0" indent="0" algn="l">
              <a:lnSpc>
                <a:spcPts val="2250"/>
              </a:lnSpc>
              <a:buNone/>
            </a:pPr>
            <a:r>
              <a:rPr lang="en-US" sz="2000" dirty="0">
                <a:solidFill>
                  <a:srgbClr val="0C0D0F"/>
                </a:solidFill>
                <a:latin typeface="Inter" pitchFamily="34" charset="0"/>
                <a:ea typeface="Inter" pitchFamily="34" charset="-122"/>
                <a:cs typeface="Inter" pitchFamily="34" charset="-120"/>
              </a:rPr>
              <a:t>Key Findings:</a:t>
            </a:r>
            <a:endParaRPr lang="en-US" sz="2000" dirty="0"/>
          </a:p>
        </p:txBody>
      </p:sp>
      <p:sp>
        <p:nvSpPr>
          <p:cNvPr id="5" name="Text 3"/>
          <p:cNvSpPr/>
          <p:nvPr/>
        </p:nvSpPr>
        <p:spPr>
          <a:xfrm>
            <a:off x="539234" y="2432685"/>
            <a:ext cx="6588085" cy="246459"/>
          </a:xfrm>
          <a:prstGeom prst="rect">
            <a:avLst/>
          </a:prstGeom>
          <a:noFill/>
          <a:ln/>
        </p:spPr>
        <p:txBody>
          <a:bodyPr wrap="none" lIns="0" tIns="0" rIns="0" bIns="0" rtlCol="0" anchor="t"/>
          <a:lstStyle/>
          <a:p>
            <a:pPr marL="342900" indent="-342900" algn="l">
              <a:lnSpc>
                <a:spcPts val="1900"/>
              </a:lnSpc>
              <a:buSzPct val="100000"/>
              <a:buChar char="•"/>
            </a:pPr>
            <a:r>
              <a:rPr lang="en-US" sz="1400" b="1" dirty="0">
                <a:solidFill>
                  <a:srgbClr val="55575A"/>
                </a:solidFill>
                <a:latin typeface="Manrope" pitchFamily="34" charset="0"/>
                <a:ea typeface="Manrope" pitchFamily="34" charset="-122"/>
                <a:cs typeface="Manrope" pitchFamily="34" charset="-120"/>
              </a:rPr>
              <a:t>Power Mean p=2</a:t>
            </a:r>
            <a:r>
              <a:rPr lang="en-US" sz="1400" dirty="0">
                <a:solidFill>
                  <a:srgbClr val="55575A"/>
                </a:solidFill>
                <a:latin typeface="Manrope" pitchFamily="34" charset="0"/>
                <a:ea typeface="Manrope" pitchFamily="34" charset="-122"/>
                <a:cs typeface="Manrope" pitchFamily="34" charset="-120"/>
              </a:rPr>
              <a:t> is the best predictive model.</a:t>
            </a:r>
            <a:endParaRPr lang="en-US" sz="1400" dirty="0"/>
          </a:p>
        </p:txBody>
      </p:sp>
      <p:sp>
        <p:nvSpPr>
          <p:cNvPr id="6" name="Text 4"/>
          <p:cNvSpPr/>
          <p:nvPr/>
        </p:nvSpPr>
        <p:spPr>
          <a:xfrm>
            <a:off x="539234" y="2732961"/>
            <a:ext cx="6588085" cy="246459"/>
          </a:xfrm>
          <a:prstGeom prst="rect">
            <a:avLst/>
          </a:prstGeom>
          <a:noFill/>
          <a:ln/>
        </p:spPr>
        <p:txBody>
          <a:bodyPr wrap="none" lIns="0" tIns="0" rIns="0" bIns="0" rtlCol="0" anchor="t"/>
          <a:lstStyle/>
          <a:p>
            <a:pPr marL="342900" indent="-342900" algn="l">
              <a:lnSpc>
                <a:spcPts val="1900"/>
              </a:lnSpc>
              <a:buSzPct val="100000"/>
              <a:buChar char="•"/>
            </a:pPr>
            <a:r>
              <a:rPr lang="en-US" sz="1400" b="1" dirty="0">
                <a:solidFill>
                  <a:srgbClr val="55575A"/>
                </a:solidFill>
                <a:latin typeface="Manrope" pitchFamily="34" charset="0"/>
                <a:ea typeface="Manrope" pitchFamily="34" charset="-122"/>
                <a:cs typeface="Manrope" pitchFamily="34" charset="-120"/>
              </a:rPr>
              <a:t>Alcohol content</a:t>
            </a:r>
            <a:r>
              <a:rPr lang="en-US" sz="1400" dirty="0">
                <a:solidFill>
                  <a:srgbClr val="55575A"/>
                </a:solidFill>
                <a:latin typeface="Manrope" pitchFamily="34" charset="0"/>
                <a:ea typeface="Manrope" pitchFamily="34" charset="-122"/>
                <a:cs typeface="Manrope" pitchFamily="34" charset="-120"/>
              </a:rPr>
              <a:t> (47.1%) is the most important quality predictor.</a:t>
            </a:r>
            <a:endParaRPr lang="en-US" sz="1400" dirty="0"/>
          </a:p>
        </p:txBody>
      </p:sp>
      <p:sp>
        <p:nvSpPr>
          <p:cNvPr id="7" name="Text 5"/>
          <p:cNvSpPr/>
          <p:nvPr/>
        </p:nvSpPr>
        <p:spPr>
          <a:xfrm>
            <a:off x="539234" y="3033236"/>
            <a:ext cx="6588085" cy="246459"/>
          </a:xfrm>
          <a:prstGeom prst="rect">
            <a:avLst/>
          </a:prstGeom>
          <a:noFill/>
          <a:ln/>
        </p:spPr>
        <p:txBody>
          <a:bodyPr wrap="none" lIns="0" tIns="0" rIns="0" bIns="0" rtlCol="0" anchor="t"/>
          <a:lstStyle/>
          <a:p>
            <a:pPr marL="342900" indent="-342900" algn="l">
              <a:lnSpc>
                <a:spcPts val="1900"/>
              </a:lnSpc>
              <a:buSzPct val="100000"/>
              <a:buChar char="•"/>
            </a:pPr>
            <a:r>
              <a:rPr lang="en-US" sz="1400" b="1" dirty="0">
                <a:solidFill>
                  <a:srgbClr val="55575A"/>
                </a:solidFill>
                <a:latin typeface="Manrope" pitchFamily="34" charset="0"/>
                <a:ea typeface="Manrope" pitchFamily="34" charset="-122"/>
                <a:cs typeface="Manrope" pitchFamily="34" charset="-120"/>
              </a:rPr>
              <a:t>Residual sugar</a:t>
            </a:r>
            <a:r>
              <a:rPr lang="en-US" sz="1400" dirty="0">
                <a:solidFill>
                  <a:srgbClr val="55575A"/>
                </a:solidFill>
                <a:latin typeface="Manrope" pitchFamily="34" charset="0"/>
                <a:ea typeface="Manrope" pitchFamily="34" charset="-122"/>
                <a:cs typeface="Manrope" pitchFamily="34" charset="-120"/>
              </a:rPr>
              <a:t> (35.8%) is the second most important.</a:t>
            </a:r>
            <a:endParaRPr lang="en-US" sz="1400" dirty="0"/>
          </a:p>
        </p:txBody>
      </p:sp>
      <p:sp>
        <p:nvSpPr>
          <p:cNvPr id="8" name="Text 6"/>
          <p:cNvSpPr/>
          <p:nvPr/>
        </p:nvSpPr>
        <p:spPr>
          <a:xfrm>
            <a:off x="539234" y="3333512"/>
            <a:ext cx="6588085" cy="246459"/>
          </a:xfrm>
          <a:prstGeom prst="rect">
            <a:avLst/>
          </a:prstGeom>
          <a:noFill/>
          <a:ln/>
        </p:spPr>
        <p:txBody>
          <a:bodyPr wrap="none" lIns="0" tIns="0" rIns="0" bIns="0" rtlCol="0" anchor="t"/>
          <a:lstStyle/>
          <a:p>
            <a:pPr marL="342900" indent="-342900" algn="l">
              <a:lnSpc>
                <a:spcPts val="1900"/>
              </a:lnSpc>
              <a:buSzPct val="100000"/>
              <a:buChar char="•"/>
            </a:pPr>
            <a:r>
              <a:rPr lang="en-US" sz="1400" dirty="0">
                <a:solidFill>
                  <a:srgbClr val="55575A"/>
                </a:solidFill>
                <a:latin typeface="Manrope" pitchFamily="34" charset="0"/>
                <a:ea typeface="Manrope" pitchFamily="34" charset="-122"/>
                <a:cs typeface="Manrope" pitchFamily="34" charset="-120"/>
              </a:rPr>
              <a:t>Model accuracy: RMSE = 0.140, Correlation = 0.400.</a:t>
            </a:r>
            <a:endParaRPr lang="en-US" sz="1400" dirty="0"/>
          </a:p>
        </p:txBody>
      </p:sp>
      <p:sp>
        <p:nvSpPr>
          <p:cNvPr id="9" name="Text 7"/>
          <p:cNvSpPr/>
          <p:nvPr/>
        </p:nvSpPr>
        <p:spPr>
          <a:xfrm>
            <a:off x="539234" y="3633788"/>
            <a:ext cx="6588085" cy="246459"/>
          </a:xfrm>
          <a:prstGeom prst="rect">
            <a:avLst/>
          </a:prstGeom>
          <a:noFill/>
          <a:ln/>
        </p:spPr>
        <p:txBody>
          <a:bodyPr wrap="none" lIns="0" tIns="0" rIns="0" bIns="0" rtlCol="0" anchor="t"/>
          <a:lstStyle/>
          <a:p>
            <a:pPr marL="342900" indent="-342900" algn="l">
              <a:lnSpc>
                <a:spcPts val="1900"/>
              </a:lnSpc>
              <a:buSzPct val="100000"/>
              <a:buChar char="•"/>
            </a:pPr>
            <a:r>
              <a:rPr lang="en-US" sz="1400" dirty="0">
                <a:solidFill>
                  <a:srgbClr val="55575A"/>
                </a:solidFill>
                <a:latin typeface="Manrope" pitchFamily="34" charset="0"/>
                <a:ea typeface="Manrope" pitchFamily="34" charset="-122"/>
                <a:cs typeface="Manrope" pitchFamily="34" charset="-120"/>
              </a:rPr>
              <a:t>Prediction: Input wine quality = 6/10.</a:t>
            </a:r>
            <a:endParaRPr lang="en-US" sz="1400" dirty="0"/>
          </a:p>
        </p:txBody>
      </p:sp>
      <p:sp>
        <p:nvSpPr>
          <p:cNvPr id="10" name="Text 8"/>
          <p:cNvSpPr/>
          <p:nvPr/>
        </p:nvSpPr>
        <p:spPr>
          <a:xfrm>
            <a:off x="7510701" y="1989773"/>
            <a:ext cx="2425422" cy="288846"/>
          </a:xfrm>
          <a:prstGeom prst="rect">
            <a:avLst/>
          </a:prstGeom>
          <a:noFill/>
          <a:ln/>
        </p:spPr>
        <p:txBody>
          <a:bodyPr wrap="none" lIns="0" tIns="0" rIns="0" bIns="0" rtlCol="0" anchor="t"/>
          <a:lstStyle/>
          <a:p>
            <a:pPr marL="0" indent="0" algn="l">
              <a:lnSpc>
                <a:spcPts val="2250"/>
              </a:lnSpc>
              <a:buNone/>
            </a:pPr>
            <a:r>
              <a:rPr lang="en-US" sz="2000" dirty="0">
                <a:solidFill>
                  <a:srgbClr val="0C0D0F"/>
                </a:solidFill>
                <a:latin typeface="Inter" pitchFamily="34" charset="0"/>
                <a:ea typeface="Inter" pitchFamily="34" charset="-122"/>
                <a:cs typeface="Inter" pitchFamily="34" charset="-120"/>
              </a:rPr>
              <a:t>Practical Applications:</a:t>
            </a:r>
            <a:endParaRPr lang="en-US" sz="2000" dirty="0"/>
          </a:p>
        </p:txBody>
      </p:sp>
      <p:sp>
        <p:nvSpPr>
          <p:cNvPr id="11" name="Shape 9"/>
          <p:cNvSpPr/>
          <p:nvPr/>
        </p:nvSpPr>
        <p:spPr>
          <a:xfrm>
            <a:off x="7510701" y="2451854"/>
            <a:ext cx="346591" cy="346591"/>
          </a:xfrm>
          <a:prstGeom prst="roundRect">
            <a:avLst>
              <a:gd name="adj" fmla="val 40008"/>
            </a:avLst>
          </a:prstGeom>
          <a:solidFill>
            <a:srgbClr val="FFFFFF"/>
          </a:solidFill>
          <a:ln w="7620">
            <a:solidFill>
              <a:srgbClr val="FF7047"/>
            </a:solidFill>
            <a:prstDash val="solid"/>
          </a:ln>
        </p:spPr>
        <p:txBody>
          <a:bodyPr/>
          <a:lstStyle/>
          <a:p>
            <a:endParaRPr lang="en-AU"/>
          </a:p>
        </p:txBody>
      </p:sp>
      <p:pic>
        <p:nvPicPr>
          <p:cNvPr id="12" name="Image 0" descr="preencoded.png"/>
          <p:cNvPicPr>
            <a:picLocks noChangeAspect="1"/>
          </p:cNvPicPr>
          <p:nvPr/>
        </p:nvPicPr>
        <p:blipFill>
          <a:blip r:embed="rId3"/>
          <a:stretch>
            <a:fillRect/>
          </a:stretch>
        </p:blipFill>
        <p:spPr>
          <a:xfrm>
            <a:off x="7568386" y="2480667"/>
            <a:ext cx="231100" cy="288846"/>
          </a:xfrm>
          <a:prstGeom prst="rect">
            <a:avLst/>
          </a:prstGeom>
        </p:spPr>
      </p:pic>
      <p:sp>
        <p:nvSpPr>
          <p:cNvPr id="13" name="Text 10"/>
          <p:cNvSpPr/>
          <p:nvPr/>
        </p:nvSpPr>
        <p:spPr>
          <a:xfrm>
            <a:off x="8011358" y="2504718"/>
            <a:ext cx="2317194" cy="240744"/>
          </a:xfrm>
          <a:prstGeom prst="rect">
            <a:avLst/>
          </a:prstGeom>
          <a:noFill/>
          <a:ln/>
        </p:spPr>
        <p:txBody>
          <a:bodyPr wrap="none" lIns="0" tIns="0" rIns="0" bIns="0" rtlCol="0" anchor="t"/>
          <a:lstStyle/>
          <a:p>
            <a:pPr marL="0" indent="0" algn="l">
              <a:lnSpc>
                <a:spcPts val="1850"/>
              </a:lnSpc>
              <a:buNone/>
            </a:pPr>
            <a:r>
              <a:rPr lang="en-US" sz="1600" dirty="0">
                <a:solidFill>
                  <a:srgbClr val="55575A"/>
                </a:solidFill>
                <a:latin typeface="Inter" pitchFamily="34" charset="0"/>
                <a:ea typeface="Inter" pitchFamily="34" charset="-122"/>
                <a:cs typeface="Inter" pitchFamily="34" charset="-120"/>
              </a:rPr>
              <a:t>Wine Quality Assessment</a:t>
            </a:r>
            <a:endParaRPr lang="en-US" sz="1600" dirty="0"/>
          </a:p>
        </p:txBody>
      </p:sp>
      <p:sp>
        <p:nvSpPr>
          <p:cNvPr id="14" name="Text 11"/>
          <p:cNvSpPr/>
          <p:nvPr/>
        </p:nvSpPr>
        <p:spPr>
          <a:xfrm>
            <a:off x="8011358" y="2899529"/>
            <a:ext cx="6087428" cy="246459"/>
          </a:xfrm>
          <a:prstGeom prst="rect">
            <a:avLst/>
          </a:prstGeom>
          <a:noFill/>
          <a:ln/>
        </p:spPr>
        <p:txBody>
          <a:bodyPr wrap="none" lIns="0" tIns="0" rIns="0" bIns="0" rtlCol="0" anchor="t"/>
          <a:lstStyle/>
          <a:p>
            <a:pPr marL="0" indent="0" algn="l">
              <a:lnSpc>
                <a:spcPts val="1900"/>
              </a:lnSpc>
              <a:buNone/>
            </a:pPr>
            <a:r>
              <a:rPr lang="en-US" sz="1400" dirty="0">
                <a:solidFill>
                  <a:srgbClr val="55575A"/>
                </a:solidFill>
                <a:latin typeface="Manrope" pitchFamily="34" charset="0"/>
                <a:ea typeface="Manrope" pitchFamily="34" charset="-122"/>
                <a:cs typeface="Manrope" pitchFamily="34" charset="-120"/>
              </a:rPr>
              <a:t>For producers and quality control.</a:t>
            </a:r>
            <a:endParaRPr lang="en-US" sz="1400" dirty="0"/>
          </a:p>
        </p:txBody>
      </p:sp>
      <p:sp>
        <p:nvSpPr>
          <p:cNvPr id="15" name="Shape 12"/>
          <p:cNvSpPr/>
          <p:nvPr/>
        </p:nvSpPr>
        <p:spPr>
          <a:xfrm>
            <a:off x="7510701" y="3454122"/>
            <a:ext cx="346591" cy="346591"/>
          </a:xfrm>
          <a:prstGeom prst="roundRect">
            <a:avLst>
              <a:gd name="adj" fmla="val 40008"/>
            </a:avLst>
          </a:prstGeom>
          <a:solidFill>
            <a:srgbClr val="FFFFFF"/>
          </a:solidFill>
          <a:ln w="7620">
            <a:solidFill>
              <a:srgbClr val="FF7047"/>
            </a:solidFill>
            <a:prstDash val="solid"/>
          </a:ln>
        </p:spPr>
        <p:txBody>
          <a:bodyPr/>
          <a:lstStyle/>
          <a:p>
            <a:endParaRPr lang="en-AU"/>
          </a:p>
        </p:txBody>
      </p:sp>
      <p:pic>
        <p:nvPicPr>
          <p:cNvPr id="16" name="Image 1" descr="preencoded.png"/>
          <p:cNvPicPr>
            <a:picLocks noChangeAspect="1"/>
          </p:cNvPicPr>
          <p:nvPr/>
        </p:nvPicPr>
        <p:blipFill>
          <a:blip r:embed="rId4"/>
          <a:stretch>
            <a:fillRect/>
          </a:stretch>
        </p:blipFill>
        <p:spPr>
          <a:xfrm>
            <a:off x="7568386" y="3482935"/>
            <a:ext cx="231100" cy="288846"/>
          </a:xfrm>
          <a:prstGeom prst="rect">
            <a:avLst/>
          </a:prstGeom>
        </p:spPr>
      </p:pic>
      <p:sp>
        <p:nvSpPr>
          <p:cNvPr id="17" name="Text 13"/>
          <p:cNvSpPr/>
          <p:nvPr/>
        </p:nvSpPr>
        <p:spPr>
          <a:xfrm>
            <a:off x="8011358" y="3506986"/>
            <a:ext cx="1925836" cy="240744"/>
          </a:xfrm>
          <a:prstGeom prst="rect">
            <a:avLst/>
          </a:prstGeom>
          <a:noFill/>
          <a:ln/>
        </p:spPr>
        <p:txBody>
          <a:bodyPr wrap="none" lIns="0" tIns="0" rIns="0" bIns="0" rtlCol="0" anchor="t"/>
          <a:lstStyle/>
          <a:p>
            <a:pPr marL="0" indent="0" algn="l">
              <a:lnSpc>
                <a:spcPts val="1850"/>
              </a:lnSpc>
              <a:buNone/>
            </a:pPr>
            <a:r>
              <a:rPr lang="en-US" sz="1600" dirty="0">
                <a:solidFill>
                  <a:srgbClr val="55575A"/>
                </a:solidFill>
                <a:latin typeface="Inter" pitchFamily="34" charset="0"/>
                <a:ea typeface="Inter" pitchFamily="34" charset="-122"/>
                <a:cs typeface="Inter" pitchFamily="34" charset="-120"/>
              </a:rPr>
              <a:t>Winemaking Process</a:t>
            </a:r>
            <a:endParaRPr lang="en-US" sz="1600" dirty="0"/>
          </a:p>
        </p:txBody>
      </p:sp>
      <p:sp>
        <p:nvSpPr>
          <p:cNvPr id="18" name="Text 14"/>
          <p:cNvSpPr/>
          <p:nvPr/>
        </p:nvSpPr>
        <p:spPr>
          <a:xfrm>
            <a:off x="8011358" y="3901797"/>
            <a:ext cx="6087428" cy="246459"/>
          </a:xfrm>
          <a:prstGeom prst="rect">
            <a:avLst/>
          </a:prstGeom>
          <a:noFill/>
          <a:ln/>
        </p:spPr>
        <p:txBody>
          <a:bodyPr wrap="none" lIns="0" tIns="0" rIns="0" bIns="0" rtlCol="0" anchor="t"/>
          <a:lstStyle/>
          <a:p>
            <a:pPr marL="0" indent="0" algn="l">
              <a:lnSpc>
                <a:spcPts val="1900"/>
              </a:lnSpc>
              <a:buNone/>
            </a:pPr>
            <a:r>
              <a:rPr lang="en-US" sz="1400" dirty="0">
                <a:solidFill>
                  <a:srgbClr val="55575A"/>
                </a:solidFill>
                <a:latin typeface="Manrope" pitchFamily="34" charset="0"/>
                <a:ea typeface="Manrope" pitchFamily="34" charset="-122"/>
                <a:cs typeface="Manrope" pitchFamily="34" charset="-120"/>
              </a:rPr>
              <a:t>Guidance for optimal conditions.</a:t>
            </a:r>
            <a:endParaRPr lang="en-US" sz="1400" dirty="0"/>
          </a:p>
        </p:txBody>
      </p:sp>
      <p:sp>
        <p:nvSpPr>
          <p:cNvPr id="19" name="Shape 15"/>
          <p:cNvSpPr/>
          <p:nvPr/>
        </p:nvSpPr>
        <p:spPr>
          <a:xfrm>
            <a:off x="7510701" y="4456390"/>
            <a:ext cx="346591" cy="346591"/>
          </a:xfrm>
          <a:prstGeom prst="roundRect">
            <a:avLst>
              <a:gd name="adj" fmla="val 40008"/>
            </a:avLst>
          </a:prstGeom>
          <a:solidFill>
            <a:srgbClr val="FFFFFF"/>
          </a:solidFill>
          <a:ln w="7620">
            <a:solidFill>
              <a:srgbClr val="FF7047"/>
            </a:solidFill>
            <a:prstDash val="solid"/>
          </a:ln>
        </p:spPr>
        <p:txBody>
          <a:bodyPr/>
          <a:lstStyle/>
          <a:p>
            <a:endParaRPr lang="en-AU"/>
          </a:p>
        </p:txBody>
      </p:sp>
      <p:pic>
        <p:nvPicPr>
          <p:cNvPr id="20" name="Image 2" descr="preencoded.png"/>
          <p:cNvPicPr>
            <a:picLocks noChangeAspect="1"/>
          </p:cNvPicPr>
          <p:nvPr/>
        </p:nvPicPr>
        <p:blipFill>
          <a:blip r:embed="rId5"/>
          <a:stretch>
            <a:fillRect/>
          </a:stretch>
        </p:blipFill>
        <p:spPr>
          <a:xfrm>
            <a:off x="7568386" y="4485203"/>
            <a:ext cx="231100" cy="288846"/>
          </a:xfrm>
          <a:prstGeom prst="rect">
            <a:avLst/>
          </a:prstGeom>
        </p:spPr>
      </p:pic>
      <p:sp>
        <p:nvSpPr>
          <p:cNvPr id="21" name="Text 16"/>
          <p:cNvSpPr/>
          <p:nvPr/>
        </p:nvSpPr>
        <p:spPr>
          <a:xfrm>
            <a:off x="8011358" y="4509254"/>
            <a:ext cx="1925836" cy="240744"/>
          </a:xfrm>
          <a:prstGeom prst="rect">
            <a:avLst/>
          </a:prstGeom>
          <a:noFill/>
          <a:ln/>
        </p:spPr>
        <p:txBody>
          <a:bodyPr wrap="none" lIns="0" tIns="0" rIns="0" bIns="0" rtlCol="0" anchor="t"/>
          <a:lstStyle/>
          <a:p>
            <a:pPr marL="0" indent="0" algn="l">
              <a:lnSpc>
                <a:spcPts val="1850"/>
              </a:lnSpc>
              <a:buNone/>
            </a:pPr>
            <a:r>
              <a:rPr lang="en-US" sz="1600" dirty="0">
                <a:solidFill>
                  <a:srgbClr val="55575A"/>
                </a:solidFill>
                <a:latin typeface="Inter" pitchFamily="34" charset="0"/>
                <a:ea typeface="Inter" pitchFamily="34" charset="-122"/>
                <a:cs typeface="Inter" pitchFamily="34" charset="-120"/>
              </a:rPr>
              <a:t>Consumer Guidance</a:t>
            </a:r>
            <a:endParaRPr lang="en-US" sz="1600" dirty="0"/>
          </a:p>
        </p:txBody>
      </p:sp>
      <p:sp>
        <p:nvSpPr>
          <p:cNvPr id="22" name="Text 17"/>
          <p:cNvSpPr/>
          <p:nvPr/>
        </p:nvSpPr>
        <p:spPr>
          <a:xfrm>
            <a:off x="8011358" y="4904065"/>
            <a:ext cx="6087428" cy="246459"/>
          </a:xfrm>
          <a:prstGeom prst="rect">
            <a:avLst/>
          </a:prstGeom>
          <a:noFill/>
          <a:ln/>
        </p:spPr>
        <p:txBody>
          <a:bodyPr wrap="none" lIns="0" tIns="0" rIns="0" bIns="0" rtlCol="0" anchor="t"/>
          <a:lstStyle/>
          <a:p>
            <a:pPr marL="0" indent="0" algn="l">
              <a:lnSpc>
                <a:spcPts val="1900"/>
              </a:lnSpc>
              <a:buNone/>
            </a:pPr>
            <a:r>
              <a:rPr lang="en-US" sz="1400" dirty="0">
                <a:solidFill>
                  <a:srgbClr val="55575A"/>
                </a:solidFill>
                <a:latin typeface="Manrope" pitchFamily="34" charset="0"/>
                <a:ea typeface="Manrope" pitchFamily="34" charset="-122"/>
                <a:cs typeface="Manrope" pitchFamily="34" charset="-120"/>
              </a:rPr>
              <a:t>Informed wine selection.</a:t>
            </a:r>
            <a:endParaRPr lang="en-US" sz="1400" dirty="0"/>
          </a:p>
        </p:txBody>
      </p:sp>
      <p:sp>
        <p:nvSpPr>
          <p:cNvPr id="23" name="Shape 18"/>
          <p:cNvSpPr/>
          <p:nvPr/>
        </p:nvSpPr>
        <p:spPr>
          <a:xfrm>
            <a:off x="539234" y="5573972"/>
            <a:ext cx="13551932" cy="26789"/>
          </a:xfrm>
          <a:prstGeom prst="rect">
            <a:avLst/>
          </a:prstGeom>
          <a:solidFill>
            <a:srgbClr val="55575A">
              <a:alpha val="50000"/>
            </a:srgbClr>
          </a:solidFill>
          <a:ln/>
        </p:spPr>
        <p:txBody>
          <a:bodyPr/>
          <a:lstStyle/>
          <a:p>
            <a:endParaRPr lang="en-AU"/>
          </a:p>
        </p:txBody>
      </p:sp>
      <p:sp>
        <p:nvSpPr>
          <p:cNvPr id="24" name="Text 19"/>
          <p:cNvSpPr/>
          <p:nvPr/>
        </p:nvSpPr>
        <p:spPr>
          <a:xfrm>
            <a:off x="539234" y="5831800"/>
            <a:ext cx="3535204" cy="288846"/>
          </a:xfrm>
          <a:prstGeom prst="rect">
            <a:avLst/>
          </a:prstGeom>
          <a:noFill/>
          <a:ln/>
        </p:spPr>
        <p:txBody>
          <a:bodyPr wrap="none" lIns="0" tIns="0" rIns="0" bIns="0" rtlCol="0" anchor="t"/>
          <a:lstStyle/>
          <a:p>
            <a:pPr marL="0" indent="0" algn="l">
              <a:lnSpc>
                <a:spcPts val="2250"/>
              </a:lnSpc>
              <a:buNone/>
            </a:pPr>
            <a:r>
              <a:rPr lang="en-US" sz="2000" dirty="0">
                <a:solidFill>
                  <a:srgbClr val="0C0D0F"/>
                </a:solidFill>
                <a:latin typeface="Inter" pitchFamily="34" charset="0"/>
                <a:ea typeface="Inter" pitchFamily="34" charset="-122"/>
                <a:cs typeface="Inter" pitchFamily="34" charset="-120"/>
              </a:rPr>
              <a:t>References &amp; Acknowledgments</a:t>
            </a:r>
            <a:endParaRPr lang="en-US" sz="2000" dirty="0"/>
          </a:p>
        </p:txBody>
      </p:sp>
      <p:sp>
        <p:nvSpPr>
          <p:cNvPr id="25" name="Text 20"/>
          <p:cNvSpPr/>
          <p:nvPr/>
        </p:nvSpPr>
        <p:spPr>
          <a:xfrm>
            <a:off x="539234" y="6351746"/>
            <a:ext cx="13551932" cy="492919"/>
          </a:xfrm>
          <a:prstGeom prst="rect">
            <a:avLst/>
          </a:prstGeom>
          <a:noFill/>
          <a:ln/>
        </p:spPr>
        <p:txBody>
          <a:bodyPr wrap="square" lIns="0" tIns="0" rIns="0" bIns="0" rtlCol="0" anchor="t"/>
          <a:lstStyle/>
          <a:p>
            <a:pPr marL="0" indent="0" algn="l">
              <a:lnSpc>
                <a:spcPts val="1900"/>
              </a:lnSpc>
              <a:buNone/>
            </a:pPr>
            <a:r>
              <a:rPr lang="en-US" sz="1400" b="1" dirty="0">
                <a:solidFill>
                  <a:srgbClr val="55575A"/>
                </a:solidFill>
                <a:latin typeface="Manrope" pitchFamily="34" charset="0"/>
                <a:ea typeface="Manrope" pitchFamily="34" charset="-122"/>
                <a:cs typeface="Manrope" pitchFamily="34" charset="-120"/>
              </a:rPr>
              <a:t>References:</a:t>
            </a:r>
            <a:r>
              <a:rPr lang="en-US" sz="1400" dirty="0">
                <a:solidFill>
                  <a:srgbClr val="55575A"/>
                </a:solidFill>
                <a:latin typeface="Manrope" pitchFamily="34" charset="0"/>
                <a:ea typeface="Manrope" pitchFamily="34" charset="-122"/>
                <a:cs typeface="Manrope" pitchFamily="34" charset="-120"/>
              </a:rPr>
              <a:t>Cortez, P., Cerdeira, A., Almeida, F., Matos, T. and Reis, J. (2009). Modeling wine preferences by data mining from physicochemical properties. Decision Support Systems, Elsevier, 47(4), 547-553.</a:t>
            </a:r>
            <a:endParaRPr lang="en-US" sz="1400" dirty="0"/>
          </a:p>
        </p:txBody>
      </p:sp>
      <p:sp>
        <p:nvSpPr>
          <p:cNvPr id="26" name="Text 21"/>
          <p:cNvSpPr/>
          <p:nvPr/>
        </p:nvSpPr>
        <p:spPr>
          <a:xfrm>
            <a:off x="539234" y="7017901"/>
            <a:ext cx="13551932" cy="246459"/>
          </a:xfrm>
          <a:prstGeom prst="rect">
            <a:avLst/>
          </a:prstGeom>
          <a:noFill/>
          <a:ln/>
        </p:spPr>
        <p:txBody>
          <a:bodyPr wrap="none" lIns="0" tIns="0" rIns="0" bIns="0" rtlCol="0" anchor="t"/>
          <a:lstStyle/>
          <a:p>
            <a:pPr marL="0" indent="0" algn="l">
              <a:lnSpc>
                <a:spcPts val="1900"/>
              </a:lnSpc>
              <a:buNone/>
            </a:pPr>
            <a:r>
              <a:rPr lang="en-US" sz="1400" b="1" dirty="0">
                <a:solidFill>
                  <a:srgbClr val="55575A"/>
                </a:solidFill>
                <a:latin typeface="Manrope" pitchFamily="34" charset="0"/>
                <a:ea typeface="Manrope" pitchFamily="34" charset="-122"/>
                <a:cs typeface="Manrope" pitchFamily="34" charset="-120"/>
              </a:rPr>
              <a:t>Packages Used:</a:t>
            </a:r>
            <a:r>
              <a:rPr lang="en-US" sz="1400" dirty="0">
                <a:solidFill>
                  <a:srgbClr val="55575A"/>
                </a:solidFill>
                <a:latin typeface="Manrope" pitchFamily="34" charset="0"/>
                <a:ea typeface="Manrope" pitchFamily="34" charset="-122"/>
                <a:cs typeface="Manrope" pitchFamily="34" charset="-120"/>
              </a:rPr>
              <a:t> R base packages, lpSolve package for optimization</a:t>
            </a:r>
            <a:endParaRPr lang="en-US" sz="1400" dirty="0"/>
          </a:p>
        </p:txBody>
      </p:sp>
      <p:sp>
        <p:nvSpPr>
          <p:cNvPr id="27" name="Text 22"/>
          <p:cNvSpPr/>
          <p:nvPr/>
        </p:nvSpPr>
        <p:spPr>
          <a:xfrm>
            <a:off x="539234" y="7437596"/>
            <a:ext cx="13551932" cy="246459"/>
          </a:xfrm>
          <a:prstGeom prst="rect">
            <a:avLst/>
          </a:prstGeom>
          <a:noFill/>
          <a:ln/>
        </p:spPr>
        <p:txBody>
          <a:bodyPr wrap="none" lIns="0" tIns="0" rIns="0" bIns="0" rtlCol="0" anchor="t"/>
          <a:lstStyle/>
          <a:p>
            <a:pPr marL="0" indent="0" algn="l">
              <a:lnSpc>
                <a:spcPts val="1900"/>
              </a:lnSpc>
              <a:buNone/>
            </a:pPr>
            <a:r>
              <a:rPr lang="en-US" sz="1400" b="1" dirty="0">
                <a:solidFill>
                  <a:srgbClr val="55575A"/>
                </a:solidFill>
                <a:latin typeface="Manrope" pitchFamily="34" charset="0"/>
                <a:ea typeface="Manrope" pitchFamily="34" charset="-122"/>
                <a:cs typeface="Manrope" pitchFamily="34" charset="-120"/>
              </a:rPr>
              <a:t>Acknowledgments:</a:t>
            </a:r>
            <a:r>
              <a:rPr lang="en-US" sz="1400" dirty="0">
                <a:solidFill>
                  <a:srgbClr val="55575A"/>
                </a:solidFill>
                <a:latin typeface="Manrope" pitchFamily="34" charset="0"/>
                <a:ea typeface="Manrope" pitchFamily="34" charset="-122"/>
                <a:cs typeface="Manrope" pitchFamily="34" charset="-120"/>
              </a:rPr>
              <a:t> Deakin University, AggWaFit718.R functions</a:t>
            </a:r>
            <a:endParaRPr lang="en-US" sz="1400" dirty="0"/>
          </a:p>
        </p:txBody>
      </p:sp>
      <p:sp>
        <p:nvSpPr>
          <p:cNvPr id="28" name="Rectangle 27">
            <a:extLst>
              <a:ext uri="{FF2B5EF4-FFF2-40B4-BE49-F238E27FC236}">
                <a16:creationId xmlns:a16="http://schemas.microsoft.com/office/drawing/2014/main" id="{A8604C71-6996-5B28-176F-AC2B1BA7A01B}"/>
              </a:ext>
            </a:extLst>
          </p:cNvPr>
          <p:cNvSpPr/>
          <p:nvPr/>
        </p:nvSpPr>
        <p:spPr>
          <a:xfrm>
            <a:off x="12847320" y="7798458"/>
            <a:ext cx="1661160" cy="3269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897523" y="939879"/>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0C0D0F"/>
                </a:solidFill>
                <a:latin typeface="Inter" pitchFamily="34" charset="0"/>
                <a:ea typeface="Inter" pitchFamily="34" charset="-122"/>
                <a:cs typeface="Inter" pitchFamily="34" charset="-120"/>
              </a:rPr>
              <a:t>Chapter 1</a:t>
            </a:r>
            <a:endParaRPr lang="en-US" sz="2200" dirty="0"/>
          </a:p>
        </p:txBody>
      </p:sp>
      <p:sp>
        <p:nvSpPr>
          <p:cNvPr id="3" name="Text 1"/>
          <p:cNvSpPr/>
          <p:nvPr/>
        </p:nvSpPr>
        <p:spPr>
          <a:xfrm>
            <a:off x="3402449" y="1521023"/>
            <a:ext cx="7825502" cy="978218"/>
          </a:xfrm>
          <a:prstGeom prst="rect">
            <a:avLst/>
          </a:prstGeom>
          <a:noFill/>
          <a:ln/>
        </p:spPr>
        <p:txBody>
          <a:bodyPr wrap="none" lIns="0" tIns="0" rIns="0" bIns="0" rtlCol="0" anchor="t"/>
          <a:lstStyle/>
          <a:p>
            <a:pPr marL="0" indent="0" algn="ctr">
              <a:lnSpc>
                <a:spcPts val="7700"/>
              </a:lnSpc>
              <a:buNone/>
            </a:pPr>
            <a:r>
              <a:rPr lang="en-US" sz="6150" dirty="0">
                <a:solidFill>
                  <a:srgbClr val="0C0D0F"/>
                </a:solidFill>
                <a:latin typeface="Inter" pitchFamily="34" charset="0"/>
                <a:ea typeface="Inter" pitchFamily="34" charset="-122"/>
                <a:cs typeface="Inter" pitchFamily="34" charset="-120"/>
              </a:rPr>
              <a:t>Research Objectives</a:t>
            </a:r>
            <a:endParaRPr lang="en-US" sz="6150" dirty="0"/>
          </a:p>
        </p:txBody>
      </p:sp>
      <p:sp>
        <p:nvSpPr>
          <p:cNvPr id="4" name="Text 2"/>
          <p:cNvSpPr/>
          <p:nvPr/>
        </p:nvSpPr>
        <p:spPr>
          <a:xfrm>
            <a:off x="793790" y="2839403"/>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55575A"/>
                </a:solidFill>
                <a:latin typeface="Manrope" pitchFamily="34" charset="0"/>
                <a:ea typeface="Manrope" pitchFamily="34" charset="-122"/>
                <a:cs typeface="Manrope" pitchFamily="34" charset="-120"/>
              </a:rPr>
              <a:t>Our primary objective is to predict white wine quality based on its physicochemical properties. Using a robust dataset and advanced aggregation functions, we aim to build a predictive model that offers valuable insights into wine quality assessment.</a:t>
            </a:r>
            <a:endParaRPr lang="en-US" sz="1750" dirty="0"/>
          </a:p>
        </p:txBody>
      </p:sp>
      <p:sp>
        <p:nvSpPr>
          <p:cNvPr id="5" name="Shape 3"/>
          <p:cNvSpPr/>
          <p:nvPr/>
        </p:nvSpPr>
        <p:spPr>
          <a:xfrm>
            <a:off x="793790" y="4523423"/>
            <a:ext cx="4196358" cy="2766298"/>
          </a:xfrm>
          <a:prstGeom prst="roundRect">
            <a:avLst>
              <a:gd name="adj" fmla="val 5289"/>
            </a:avLst>
          </a:prstGeom>
          <a:solidFill>
            <a:srgbClr val="FFFFFF"/>
          </a:solidFill>
          <a:ln/>
        </p:spPr>
        <p:txBody>
          <a:bodyPr/>
          <a:lstStyle/>
          <a:p>
            <a:endParaRPr lang="en-AU"/>
          </a:p>
        </p:txBody>
      </p:sp>
      <p:sp>
        <p:nvSpPr>
          <p:cNvPr id="6" name="Shape 4"/>
          <p:cNvSpPr/>
          <p:nvPr/>
        </p:nvSpPr>
        <p:spPr>
          <a:xfrm>
            <a:off x="793790" y="4492942"/>
            <a:ext cx="4196358" cy="121920"/>
          </a:xfrm>
          <a:prstGeom prst="roundRect">
            <a:avLst>
              <a:gd name="adj" fmla="val 167442"/>
            </a:avLst>
          </a:prstGeom>
          <a:solidFill>
            <a:srgbClr val="FF7047"/>
          </a:solidFill>
          <a:ln/>
        </p:spPr>
        <p:txBody>
          <a:bodyPr/>
          <a:lstStyle/>
          <a:p>
            <a:endParaRPr lang="en-AU"/>
          </a:p>
        </p:txBody>
      </p:sp>
      <p:sp>
        <p:nvSpPr>
          <p:cNvPr id="7" name="Shape 5"/>
          <p:cNvSpPr/>
          <p:nvPr/>
        </p:nvSpPr>
        <p:spPr>
          <a:xfrm>
            <a:off x="2551688" y="4183261"/>
            <a:ext cx="680442" cy="680442"/>
          </a:xfrm>
          <a:prstGeom prst="roundRect">
            <a:avLst>
              <a:gd name="adj" fmla="val 134383"/>
            </a:avLst>
          </a:prstGeom>
          <a:solidFill>
            <a:srgbClr val="FF7047"/>
          </a:solidFill>
          <a:ln/>
        </p:spPr>
        <p:txBody>
          <a:bodyPr/>
          <a:lstStyle/>
          <a:p>
            <a:endParaRPr lang="en-AU"/>
          </a:p>
        </p:txBody>
      </p:sp>
      <p:pic>
        <p:nvPicPr>
          <p:cNvPr id="8" name="Image 0" descr="preencoded.png"/>
          <p:cNvPicPr>
            <a:picLocks noChangeAspect="1"/>
          </p:cNvPicPr>
          <p:nvPr/>
        </p:nvPicPr>
        <p:blipFill>
          <a:blip r:embed="rId3"/>
          <a:stretch>
            <a:fillRect/>
          </a:stretch>
        </p:blipFill>
        <p:spPr>
          <a:xfrm>
            <a:off x="2755761" y="4353401"/>
            <a:ext cx="272177" cy="340162"/>
          </a:xfrm>
          <a:prstGeom prst="rect">
            <a:avLst/>
          </a:prstGeom>
        </p:spPr>
      </p:pic>
      <p:sp>
        <p:nvSpPr>
          <p:cNvPr id="9" name="Text 6"/>
          <p:cNvSpPr/>
          <p:nvPr/>
        </p:nvSpPr>
        <p:spPr>
          <a:xfrm>
            <a:off x="1051084" y="509039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5575A"/>
                </a:solidFill>
                <a:latin typeface="Inter" pitchFamily="34" charset="0"/>
                <a:ea typeface="Inter" pitchFamily="34" charset="-122"/>
                <a:cs typeface="Inter" pitchFamily="34" charset="-120"/>
              </a:rPr>
              <a:t>Problem Statement</a:t>
            </a:r>
            <a:endParaRPr lang="en-US" sz="2200" dirty="0"/>
          </a:p>
        </p:txBody>
      </p:sp>
      <p:sp>
        <p:nvSpPr>
          <p:cNvPr id="10" name="Text 7"/>
          <p:cNvSpPr/>
          <p:nvPr/>
        </p:nvSpPr>
        <p:spPr>
          <a:xfrm>
            <a:off x="1051084" y="5580817"/>
            <a:ext cx="3681770" cy="1451610"/>
          </a:xfrm>
          <a:prstGeom prst="rect">
            <a:avLst/>
          </a:prstGeom>
          <a:noFill/>
          <a:ln/>
        </p:spPr>
        <p:txBody>
          <a:bodyPr wrap="square" lIns="0" tIns="0" rIns="0" bIns="0" rtlCol="0" anchor="t"/>
          <a:lstStyle/>
          <a:p>
            <a:pPr marL="0" indent="0" algn="l">
              <a:lnSpc>
                <a:spcPts val="2850"/>
              </a:lnSpc>
              <a:buNone/>
            </a:pPr>
            <a:r>
              <a:rPr lang="en-US" sz="1750" dirty="0">
                <a:solidFill>
                  <a:srgbClr val="55575A"/>
                </a:solidFill>
                <a:latin typeface="Manrope" pitchFamily="34" charset="0"/>
                <a:ea typeface="Manrope" pitchFamily="34" charset="-122"/>
                <a:cs typeface="Manrope" pitchFamily="34" charset="-120"/>
              </a:rPr>
              <a:t>Predict white wine quality based on physicochemical properties from a dataset of 4,897 white wine samples from Portugal.</a:t>
            </a:r>
            <a:endParaRPr lang="en-US" sz="1750" dirty="0"/>
          </a:p>
        </p:txBody>
      </p:sp>
      <p:sp>
        <p:nvSpPr>
          <p:cNvPr id="11" name="Shape 8"/>
          <p:cNvSpPr/>
          <p:nvPr/>
        </p:nvSpPr>
        <p:spPr>
          <a:xfrm>
            <a:off x="5216962" y="4523423"/>
            <a:ext cx="4196358" cy="2766298"/>
          </a:xfrm>
          <a:prstGeom prst="roundRect">
            <a:avLst>
              <a:gd name="adj" fmla="val 5289"/>
            </a:avLst>
          </a:prstGeom>
          <a:solidFill>
            <a:srgbClr val="FFFFFF"/>
          </a:solidFill>
          <a:ln/>
        </p:spPr>
        <p:txBody>
          <a:bodyPr/>
          <a:lstStyle/>
          <a:p>
            <a:endParaRPr lang="en-AU"/>
          </a:p>
        </p:txBody>
      </p:sp>
      <p:sp>
        <p:nvSpPr>
          <p:cNvPr id="12" name="Shape 9"/>
          <p:cNvSpPr/>
          <p:nvPr/>
        </p:nvSpPr>
        <p:spPr>
          <a:xfrm>
            <a:off x="5216962" y="4492942"/>
            <a:ext cx="4196358" cy="121920"/>
          </a:xfrm>
          <a:prstGeom prst="roundRect">
            <a:avLst>
              <a:gd name="adj" fmla="val 167442"/>
            </a:avLst>
          </a:prstGeom>
          <a:solidFill>
            <a:srgbClr val="FF7047"/>
          </a:solidFill>
          <a:ln/>
        </p:spPr>
        <p:txBody>
          <a:bodyPr/>
          <a:lstStyle/>
          <a:p>
            <a:endParaRPr lang="en-AU"/>
          </a:p>
        </p:txBody>
      </p:sp>
      <p:sp>
        <p:nvSpPr>
          <p:cNvPr id="13" name="Shape 10"/>
          <p:cNvSpPr/>
          <p:nvPr/>
        </p:nvSpPr>
        <p:spPr>
          <a:xfrm>
            <a:off x="6974860" y="4183261"/>
            <a:ext cx="680442" cy="680442"/>
          </a:xfrm>
          <a:prstGeom prst="roundRect">
            <a:avLst>
              <a:gd name="adj" fmla="val 134383"/>
            </a:avLst>
          </a:prstGeom>
          <a:solidFill>
            <a:srgbClr val="FF7047"/>
          </a:solidFill>
          <a:ln/>
        </p:spPr>
        <p:txBody>
          <a:bodyPr/>
          <a:lstStyle/>
          <a:p>
            <a:endParaRPr lang="en-AU"/>
          </a:p>
        </p:txBody>
      </p:sp>
      <p:pic>
        <p:nvPicPr>
          <p:cNvPr id="14" name="Image 1" descr="preencoded.png"/>
          <p:cNvPicPr>
            <a:picLocks noChangeAspect="1"/>
          </p:cNvPicPr>
          <p:nvPr/>
        </p:nvPicPr>
        <p:blipFill>
          <a:blip r:embed="rId4"/>
          <a:stretch>
            <a:fillRect/>
          </a:stretch>
        </p:blipFill>
        <p:spPr>
          <a:xfrm>
            <a:off x="7178933" y="4353401"/>
            <a:ext cx="272177" cy="340162"/>
          </a:xfrm>
          <a:prstGeom prst="rect">
            <a:avLst/>
          </a:prstGeom>
        </p:spPr>
      </p:pic>
      <p:sp>
        <p:nvSpPr>
          <p:cNvPr id="15" name="Text 11"/>
          <p:cNvSpPr/>
          <p:nvPr/>
        </p:nvSpPr>
        <p:spPr>
          <a:xfrm>
            <a:off x="5474256" y="509039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5575A"/>
                </a:solidFill>
                <a:latin typeface="Inter" pitchFamily="34" charset="0"/>
                <a:ea typeface="Inter" pitchFamily="34" charset="-122"/>
                <a:cs typeface="Inter" pitchFamily="34" charset="-120"/>
              </a:rPr>
              <a:t>Dataset Overview</a:t>
            </a:r>
            <a:endParaRPr lang="en-US" sz="2200" dirty="0"/>
          </a:p>
        </p:txBody>
      </p:sp>
      <p:sp>
        <p:nvSpPr>
          <p:cNvPr id="16" name="Text 12"/>
          <p:cNvSpPr/>
          <p:nvPr/>
        </p:nvSpPr>
        <p:spPr>
          <a:xfrm>
            <a:off x="5474256" y="5580817"/>
            <a:ext cx="3681770" cy="1451610"/>
          </a:xfrm>
          <a:prstGeom prst="rect">
            <a:avLst/>
          </a:prstGeom>
          <a:noFill/>
          <a:ln/>
        </p:spPr>
        <p:txBody>
          <a:bodyPr wrap="square" lIns="0" tIns="0" rIns="0" bIns="0" rtlCol="0" anchor="t"/>
          <a:lstStyle/>
          <a:p>
            <a:pPr marL="0" indent="0" algn="l">
              <a:lnSpc>
                <a:spcPts val="2850"/>
              </a:lnSpc>
              <a:buNone/>
            </a:pPr>
            <a:r>
              <a:rPr lang="en-US" sz="1750" dirty="0">
                <a:solidFill>
                  <a:srgbClr val="55575A"/>
                </a:solidFill>
                <a:latin typeface="Manrope" pitchFamily="34" charset="0"/>
                <a:ea typeface="Manrope" pitchFamily="34" charset="-122"/>
                <a:cs typeface="Manrope" pitchFamily="34" charset="-120"/>
              </a:rPr>
              <a:t>The dataset includes 6 physicochemical properties (X1-X6) as input variables and Quality (Y) as the target variable.</a:t>
            </a:r>
            <a:endParaRPr lang="en-US" sz="1750" dirty="0"/>
          </a:p>
        </p:txBody>
      </p:sp>
      <p:sp>
        <p:nvSpPr>
          <p:cNvPr id="17" name="Shape 13"/>
          <p:cNvSpPr/>
          <p:nvPr/>
        </p:nvSpPr>
        <p:spPr>
          <a:xfrm>
            <a:off x="9640133" y="4523423"/>
            <a:ext cx="4196358" cy="2766298"/>
          </a:xfrm>
          <a:prstGeom prst="roundRect">
            <a:avLst>
              <a:gd name="adj" fmla="val 5289"/>
            </a:avLst>
          </a:prstGeom>
          <a:solidFill>
            <a:srgbClr val="FFFFFF"/>
          </a:solidFill>
          <a:ln/>
        </p:spPr>
        <p:txBody>
          <a:bodyPr/>
          <a:lstStyle/>
          <a:p>
            <a:endParaRPr lang="en-AU"/>
          </a:p>
        </p:txBody>
      </p:sp>
      <p:sp>
        <p:nvSpPr>
          <p:cNvPr id="18" name="Shape 14"/>
          <p:cNvSpPr/>
          <p:nvPr/>
        </p:nvSpPr>
        <p:spPr>
          <a:xfrm>
            <a:off x="9640133" y="4492942"/>
            <a:ext cx="4196358" cy="121920"/>
          </a:xfrm>
          <a:prstGeom prst="roundRect">
            <a:avLst>
              <a:gd name="adj" fmla="val 167442"/>
            </a:avLst>
          </a:prstGeom>
          <a:solidFill>
            <a:srgbClr val="FF7047"/>
          </a:solidFill>
          <a:ln/>
        </p:spPr>
        <p:txBody>
          <a:bodyPr/>
          <a:lstStyle/>
          <a:p>
            <a:endParaRPr lang="en-AU"/>
          </a:p>
        </p:txBody>
      </p:sp>
      <p:sp>
        <p:nvSpPr>
          <p:cNvPr id="19" name="Shape 15"/>
          <p:cNvSpPr/>
          <p:nvPr/>
        </p:nvSpPr>
        <p:spPr>
          <a:xfrm>
            <a:off x="11398032" y="4183261"/>
            <a:ext cx="680442" cy="680442"/>
          </a:xfrm>
          <a:prstGeom prst="roundRect">
            <a:avLst>
              <a:gd name="adj" fmla="val 134383"/>
            </a:avLst>
          </a:prstGeom>
          <a:solidFill>
            <a:srgbClr val="FF7047"/>
          </a:solidFill>
          <a:ln/>
        </p:spPr>
        <p:txBody>
          <a:bodyPr/>
          <a:lstStyle/>
          <a:p>
            <a:endParaRPr lang="en-AU"/>
          </a:p>
        </p:txBody>
      </p:sp>
      <p:pic>
        <p:nvPicPr>
          <p:cNvPr id="20" name="Image 2" descr="preencoded.png"/>
          <p:cNvPicPr>
            <a:picLocks noChangeAspect="1"/>
          </p:cNvPicPr>
          <p:nvPr/>
        </p:nvPicPr>
        <p:blipFill>
          <a:blip r:embed="rId5"/>
          <a:stretch>
            <a:fillRect/>
          </a:stretch>
        </p:blipFill>
        <p:spPr>
          <a:xfrm>
            <a:off x="11602105" y="4353401"/>
            <a:ext cx="272177" cy="340162"/>
          </a:xfrm>
          <a:prstGeom prst="rect">
            <a:avLst/>
          </a:prstGeom>
        </p:spPr>
      </p:pic>
      <p:sp>
        <p:nvSpPr>
          <p:cNvPr id="21" name="Text 16"/>
          <p:cNvSpPr/>
          <p:nvPr/>
        </p:nvSpPr>
        <p:spPr>
          <a:xfrm>
            <a:off x="9897427" y="509039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5575A"/>
                </a:solidFill>
                <a:latin typeface="Inter" pitchFamily="34" charset="0"/>
                <a:ea typeface="Inter" pitchFamily="34" charset="-122"/>
                <a:cs typeface="Inter" pitchFamily="34" charset="-120"/>
              </a:rPr>
              <a:t>Modeling Goal</a:t>
            </a:r>
            <a:endParaRPr lang="en-US" sz="2200" dirty="0"/>
          </a:p>
        </p:txBody>
      </p:sp>
      <p:sp>
        <p:nvSpPr>
          <p:cNvPr id="22" name="Text 17"/>
          <p:cNvSpPr/>
          <p:nvPr/>
        </p:nvSpPr>
        <p:spPr>
          <a:xfrm>
            <a:off x="9897427" y="5580817"/>
            <a:ext cx="3681770" cy="1451610"/>
          </a:xfrm>
          <a:prstGeom prst="rect">
            <a:avLst/>
          </a:prstGeom>
          <a:noFill/>
          <a:ln/>
        </p:spPr>
        <p:txBody>
          <a:bodyPr wrap="square" lIns="0" tIns="0" rIns="0" bIns="0" rtlCol="0" anchor="t"/>
          <a:lstStyle/>
          <a:p>
            <a:pPr marL="0" indent="0" algn="l">
              <a:lnSpc>
                <a:spcPts val="2850"/>
              </a:lnSpc>
              <a:buNone/>
            </a:pPr>
            <a:r>
              <a:rPr lang="en-US" sz="1750" dirty="0">
                <a:solidFill>
                  <a:srgbClr val="55575A"/>
                </a:solidFill>
                <a:latin typeface="Manrope" pitchFamily="34" charset="0"/>
                <a:ea typeface="Manrope" pitchFamily="34" charset="-122"/>
                <a:cs typeface="Manrope" pitchFamily="34" charset="-120"/>
              </a:rPr>
              <a:t>Develop and evaluate predictive models using various aggregation functions to determine optimal wine quality.</a:t>
            </a:r>
            <a:endParaRPr lang="en-US" sz="1750" dirty="0"/>
          </a:p>
        </p:txBody>
      </p:sp>
      <p:sp>
        <p:nvSpPr>
          <p:cNvPr id="23" name="Rectangle 22">
            <a:extLst>
              <a:ext uri="{FF2B5EF4-FFF2-40B4-BE49-F238E27FC236}">
                <a16:creationId xmlns:a16="http://schemas.microsoft.com/office/drawing/2014/main" id="{F1B76710-0630-6F80-F83A-28D222A07FFA}"/>
              </a:ext>
            </a:extLst>
          </p:cNvPr>
          <p:cNvSpPr/>
          <p:nvPr/>
        </p:nvSpPr>
        <p:spPr>
          <a:xfrm>
            <a:off x="12847320" y="7798458"/>
            <a:ext cx="1661160" cy="3269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481167" y="366951"/>
            <a:ext cx="1667947" cy="208478"/>
          </a:xfrm>
          <a:prstGeom prst="rect">
            <a:avLst/>
          </a:prstGeom>
          <a:noFill/>
          <a:ln/>
        </p:spPr>
        <p:txBody>
          <a:bodyPr wrap="none" lIns="0" tIns="0" rIns="0" bIns="0" rtlCol="0" anchor="t"/>
          <a:lstStyle/>
          <a:p>
            <a:pPr marL="0" indent="0" algn="ctr">
              <a:lnSpc>
                <a:spcPts val="1600"/>
              </a:lnSpc>
              <a:buNone/>
            </a:pPr>
            <a:r>
              <a:rPr lang="en-US" dirty="0">
                <a:solidFill>
                  <a:srgbClr val="0C0D0F"/>
                </a:solidFill>
                <a:latin typeface="Inter" pitchFamily="34" charset="0"/>
                <a:ea typeface="Inter" pitchFamily="34" charset="-122"/>
                <a:cs typeface="Inter" pitchFamily="34" charset="-120"/>
              </a:rPr>
              <a:t>Chapter 2</a:t>
            </a:r>
            <a:endParaRPr lang="en-US" dirty="0"/>
          </a:p>
        </p:txBody>
      </p:sp>
      <p:sp>
        <p:nvSpPr>
          <p:cNvPr id="3" name="Text 1"/>
          <p:cNvSpPr/>
          <p:nvPr/>
        </p:nvSpPr>
        <p:spPr>
          <a:xfrm>
            <a:off x="3833574" y="708779"/>
            <a:ext cx="6963132" cy="575429"/>
          </a:xfrm>
          <a:prstGeom prst="rect">
            <a:avLst/>
          </a:prstGeom>
          <a:noFill/>
          <a:ln/>
        </p:spPr>
        <p:txBody>
          <a:bodyPr wrap="none" lIns="0" tIns="0" rIns="0" bIns="0" rtlCol="0" anchor="t"/>
          <a:lstStyle/>
          <a:p>
            <a:pPr marL="0" indent="0" algn="ctr">
              <a:lnSpc>
                <a:spcPts val="4500"/>
              </a:lnSpc>
              <a:buNone/>
            </a:pPr>
            <a:r>
              <a:rPr lang="en-US" sz="3600" dirty="0">
                <a:solidFill>
                  <a:srgbClr val="0C0D0F"/>
                </a:solidFill>
                <a:latin typeface="Inter" pitchFamily="34" charset="0"/>
                <a:ea typeface="Inter" pitchFamily="34" charset="-122"/>
                <a:cs typeface="Inter" pitchFamily="34" charset="-120"/>
              </a:rPr>
              <a:t>Understanding Data Distribution</a:t>
            </a:r>
            <a:endParaRPr lang="en-US" sz="3600" dirty="0"/>
          </a:p>
        </p:txBody>
      </p:sp>
      <p:sp>
        <p:nvSpPr>
          <p:cNvPr id="4" name="Text 2"/>
          <p:cNvSpPr/>
          <p:nvPr/>
        </p:nvSpPr>
        <p:spPr>
          <a:xfrm>
            <a:off x="466963" y="1484352"/>
            <a:ext cx="13696474" cy="426958"/>
          </a:xfrm>
          <a:prstGeom prst="rect">
            <a:avLst/>
          </a:prstGeom>
          <a:noFill/>
          <a:ln/>
        </p:spPr>
        <p:txBody>
          <a:bodyPr wrap="square" lIns="0" tIns="0" rIns="0" bIns="0" rtlCol="0" anchor="t"/>
          <a:lstStyle/>
          <a:p>
            <a:pPr marL="0" indent="0" algn="l">
              <a:lnSpc>
                <a:spcPts val="1650"/>
              </a:lnSpc>
              <a:buNone/>
            </a:pPr>
            <a:r>
              <a:rPr lang="en-US" sz="1400" dirty="0">
                <a:solidFill>
                  <a:srgbClr val="55575A"/>
                </a:solidFill>
                <a:latin typeface="Manrope" pitchFamily="34" charset="0"/>
                <a:ea typeface="Manrope" pitchFamily="34" charset="-122"/>
                <a:cs typeface="Manrope" pitchFamily="34" charset="-120"/>
              </a:rPr>
              <a:t>Analyzing the raw data characteristics revealed distinct distributions for each physicochemical property, crucial for understanding their impact on wine quality. Most variables exhibited skewness, while alcohol content showed a near-normal distribution.</a:t>
            </a:r>
            <a:endParaRPr lang="en-US" sz="1400" dirty="0"/>
          </a:p>
        </p:txBody>
      </p:sp>
      <p:sp>
        <p:nvSpPr>
          <p:cNvPr id="5" name="Shape 3"/>
          <p:cNvSpPr/>
          <p:nvPr/>
        </p:nvSpPr>
        <p:spPr>
          <a:xfrm>
            <a:off x="466963" y="2211348"/>
            <a:ext cx="6685478" cy="3120152"/>
          </a:xfrm>
          <a:prstGeom prst="roundRect">
            <a:avLst>
              <a:gd name="adj" fmla="val 3849"/>
            </a:avLst>
          </a:prstGeom>
          <a:noFill/>
          <a:ln w="7620">
            <a:solidFill>
              <a:srgbClr val="000000">
                <a:alpha val="8000"/>
              </a:srgbClr>
            </a:solidFill>
            <a:prstDash val="solid"/>
          </a:ln>
        </p:spPr>
        <p:txBody>
          <a:bodyPr/>
          <a:lstStyle/>
          <a:p>
            <a:endParaRPr lang="en-AU" sz="2800"/>
          </a:p>
        </p:txBody>
      </p:sp>
      <p:sp>
        <p:nvSpPr>
          <p:cNvPr id="6" name="Shape 4"/>
          <p:cNvSpPr/>
          <p:nvPr/>
        </p:nvSpPr>
        <p:spPr>
          <a:xfrm>
            <a:off x="474583" y="2218968"/>
            <a:ext cx="6670238" cy="383738"/>
          </a:xfrm>
          <a:prstGeom prst="rect">
            <a:avLst/>
          </a:prstGeom>
          <a:solidFill>
            <a:srgbClr val="FFFFFF">
              <a:alpha val="4000"/>
            </a:srgbClr>
          </a:solidFill>
          <a:ln/>
        </p:spPr>
        <p:txBody>
          <a:bodyPr/>
          <a:lstStyle/>
          <a:p>
            <a:endParaRPr lang="en-AU" sz="2800"/>
          </a:p>
        </p:txBody>
      </p:sp>
      <p:sp>
        <p:nvSpPr>
          <p:cNvPr id="7" name="Text 5"/>
          <p:cNvSpPr/>
          <p:nvPr/>
        </p:nvSpPr>
        <p:spPr>
          <a:xfrm>
            <a:off x="608052" y="2306598"/>
            <a:ext cx="1667947" cy="208478"/>
          </a:xfrm>
          <a:prstGeom prst="rect">
            <a:avLst/>
          </a:prstGeom>
          <a:noFill/>
          <a:ln/>
        </p:spPr>
        <p:txBody>
          <a:bodyPr wrap="none" lIns="0" tIns="0" rIns="0" bIns="0" rtlCol="0" anchor="t"/>
          <a:lstStyle/>
          <a:p>
            <a:pPr marL="0" indent="0" algn="l">
              <a:lnSpc>
                <a:spcPts val="1600"/>
              </a:lnSpc>
              <a:buNone/>
            </a:pPr>
            <a:r>
              <a:rPr lang="en-US" dirty="0">
                <a:solidFill>
                  <a:srgbClr val="0C0D0F"/>
                </a:solidFill>
                <a:latin typeface="Inter" pitchFamily="34" charset="0"/>
                <a:ea typeface="Inter" pitchFamily="34" charset="-122"/>
                <a:cs typeface="Inter" pitchFamily="34" charset="-120"/>
              </a:rPr>
              <a:t>Variable</a:t>
            </a:r>
            <a:endParaRPr lang="en-US" dirty="0"/>
          </a:p>
        </p:txBody>
      </p:sp>
      <p:sp>
        <p:nvSpPr>
          <p:cNvPr id="8" name="Text 6"/>
          <p:cNvSpPr/>
          <p:nvPr/>
        </p:nvSpPr>
        <p:spPr>
          <a:xfrm>
            <a:off x="3946922" y="2306598"/>
            <a:ext cx="1885593" cy="208478"/>
          </a:xfrm>
          <a:prstGeom prst="rect">
            <a:avLst/>
          </a:prstGeom>
          <a:noFill/>
          <a:ln/>
        </p:spPr>
        <p:txBody>
          <a:bodyPr wrap="none" lIns="0" tIns="0" rIns="0" bIns="0" rtlCol="0" anchor="t"/>
          <a:lstStyle/>
          <a:p>
            <a:pPr marL="0" indent="0" algn="l">
              <a:lnSpc>
                <a:spcPts val="1600"/>
              </a:lnSpc>
              <a:buNone/>
            </a:pPr>
            <a:r>
              <a:rPr lang="en-US" dirty="0">
                <a:solidFill>
                  <a:srgbClr val="0C0D0F"/>
                </a:solidFill>
                <a:latin typeface="Inter" pitchFamily="34" charset="0"/>
                <a:ea typeface="Inter" pitchFamily="34" charset="-122"/>
                <a:cs typeface="Inter" pitchFamily="34" charset="-120"/>
              </a:rPr>
              <a:t>Characteristics &amp; Range</a:t>
            </a:r>
            <a:endParaRPr lang="en-US" dirty="0"/>
          </a:p>
        </p:txBody>
      </p:sp>
      <p:sp>
        <p:nvSpPr>
          <p:cNvPr id="9" name="Shape 7"/>
          <p:cNvSpPr/>
          <p:nvPr/>
        </p:nvSpPr>
        <p:spPr>
          <a:xfrm>
            <a:off x="474583" y="2602706"/>
            <a:ext cx="6670238" cy="388739"/>
          </a:xfrm>
          <a:prstGeom prst="rect">
            <a:avLst/>
          </a:prstGeom>
          <a:solidFill>
            <a:srgbClr val="000000">
              <a:alpha val="4000"/>
            </a:srgbClr>
          </a:solidFill>
          <a:ln/>
        </p:spPr>
        <p:txBody>
          <a:bodyPr/>
          <a:lstStyle/>
          <a:p>
            <a:endParaRPr lang="en-AU" sz="2800"/>
          </a:p>
        </p:txBody>
      </p:sp>
      <p:sp>
        <p:nvSpPr>
          <p:cNvPr id="10" name="Text 8"/>
          <p:cNvSpPr/>
          <p:nvPr/>
        </p:nvSpPr>
        <p:spPr>
          <a:xfrm>
            <a:off x="608052" y="2690336"/>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55575A"/>
                </a:solidFill>
                <a:latin typeface="Manrope" pitchFamily="34" charset="0"/>
                <a:ea typeface="Manrope" pitchFamily="34" charset="-122"/>
                <a:cs typeface="Manrope" pitchFamily="34" charset="-120"/>
              </a:rPr>
              <a:t>X1 (Fixed Acidity)</a:t>
            </a:r>
            <a:endParaRPr lang="en-US" sz="1400" dirty="0"/>
          </a:p>
        </p:txBody>
      </p:sp>
      <p:sp>
        <p:nvSpPr>
          <p:cNvPr id="11" name="Text 9"/>
          <p:cNvSpPr/>
          <p:nvPr/>
        </p:nvSpPr>
        <p:spPr>
          <a:xfrm>
            <a:off x="3946922" y="2690336"/>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F44444"/>
                </a:solidFill>
                <a:latin typeface="Manrope" pitchFamily="34" charset="0"/>
                <a:ea typeface="Manrope" pitchFamily="34" charset="-122"/>
                <a:cs typeface="Manrope" pitchFamily="34" charset="-120"/>
              </a:rPr>
              <a:t>Right-skewed</a:t>
            </a:r>
            <a:r>
              <a:rPr lang="en-US" sz="1400" dirty="0">
                <a:solidFill>
                  <a:srgbClr val="55575A"/>
                </a:solidFill>
                <a:latin typeface="Manrope" pitchFamily="34" charset="0"/>
                <a:ea typeface="Manrope" pitchFamily="34" charset="-122"/>
                <a:cs typeface="Manrope" pitchFamily="34" charset="-120"/>
              </a:rPr>
              <a:t>, 4.6-15.9</a:t>
            </a:r>
            <a:endParaRPr lang="en-US" sz="1400" dirty="0"/>
          </a:p>
        </p:txBody>
      </p:sp>
      <p:sp>
        <p:nvSpPr>
          <p:cNvPr id="12" name="Shape 10"/>
          <p:cNvSpPr/>
          <p:nvPr/>
        </p:nvSpPr>
        <p:spPr>
          <a:xfrm>
            <a:off x="474583" y="2991445"/>
            <a:ext cx="6670238" cy="388739"/>
          </a:xfrm>
          <a:prstGeom prst="rect">
            <a:avLst/>
          </a:prstGeom>
          <a:solidFill>
            <a:srgbClr val="FFFFFF">
              <a:alpha val="4000"/>
            </a:srgbClr>
          </a:solidFill>
          <a:ln/>
        </p:spPr>
        <p:txBody>
          <a:bodyPr/>
          <a:lstStyle/>
          <a:p>
            <a:endParaRPr lang="en-AU" sz="2800"/>
          </a:p>
        </p:txBody>
      </p:sp>
      <p:sp>
        <p:nvSpPr>
          <p:cNvPr id="13" name="Text 11"/>
          <p:cNvSpPr/>
          <p:nvPr/>
        </p:nvSpPr>
        <p:spPr>
          <a:xfrm>
            <a:off x="608052" y="3079075"/>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55575A"/>
                </a:solidFill>
                <a:latin typeface="Manrope" pitchFamily="34" charset="0"/>
                <a:ea typeface="Manrope" pitchFamily="34" charset="-122"/>
                <a:cs typeface="Manrope" pitchFamily="34" charset="-120"/>
              </a:rPr>
              <a:t>X2 (Volatile Acidity)</a:t>
            </a:r>
            <a:endParaRPr lang="en-US" sz="1400" dirty="0"/>
          </a:p>
        </p:txBody>
      </p:sp>
      <p:sp>
        <p:nvSpPr>
          <p:cNvPr id="14" name="Text 12"/>
          <p:cNvSpPr/>
          <p:nvPr/>
        </p:nvSpPr>
        <p:spPr>
          <a:xfrm>
            <a:off x="3946922" y="3079075"/>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F44444"/>
                </a:solidFill>
                <a:latin typeface="Manrope" pitchFamily="34" charset="0"/>
                <a:ea typeface="Manrope" pitchFamily="34" charset="-122"/>
                <a:cs typeface="Manrope" pitchFamily="34" charset="-120"/>
              </a:rPr>
              <a:t>Right-skewed</a:t>
            </a:r>
            <a:r>
              <a:rPr lang="en-US" sz="1400" dirty="0">
                <a:solidFill>
                  <a:srgbClr val="55575A"/>
                </a:solidFill>
                <a:latin typeface="Manrope" pitchFamily="34" charset="0"/>
                <a:ea typeface="Manrope" pitchFamily="34" charset="-122"/>
                <a:cs typeface="Manrope" pitchFamily="34" charset="-120"/>
              </a:rPr>
              <a:t>, 0.08-1.1</a:t>
            </a:r>
            <a:endParaRPr lang="en-US" sz="1400" dirty="0"/>
          </a:p>
        </p:txBody>
      </p:sp>
      <p:sp>
        <p:nvSpPr>
          <p:cNvPr id="15" name="Shape 13"/>
          <p:cNvSpPr/>
          <p:nvPr/>
        </p:nvSpPr>
        <p:spPr>
          <a:xfrm>
            <a:off x="474583" y="3380184"/>
            <a:ext cx="6670238" cy="388739"/>
          </a:xfrm>
          <a:prstGeom prst="rect">
            <a:avLst/>
          </a:prstGeom>
          <a:solidFill>
            <a:srgbClr val="000000">
              <a:alpha val="4000"/>
            </a:srgbClr>
          </a:solidFill>
          <a:ln/>
        </p:spPr>
        <p:txBody>
          <a:bodyPr/>
          <a:lstStyle/>
          <a:p>
            <a:endParaRPr lang="en-AU" sz="2800"/>
          </a:p>
        </p:txBody>
      </p:sp>
      <p:sp>
        <p:nvSpPr>
          <p:cNvPr id="16" name="Text 14"/>
          <p:cNvSpPr/>
          <p:nvPr/>
        </p:nvSpPr>
        <p:spPr>
          <a:xfrm>
            <a:off x="608052" y="3467814"/>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55575A"/>
                </a:solidFill>
                <a:latin typeface="Manrope" pitchFamily="34" charset="0"/>
                <a:ea typeface="Manrope" pitchFamily="34" charset="-122"/>
                <a:cs typeface="Manrope" pitchFamily="34" charset="-120"/>
              </a:rPr>
              <a:t>X3 (Residual Sugar)</a:t>
            </a:r>
            <a:endParaRPr lang="en-US" sz="1400" dirty="0"/>
          </a:p>
        </p:txBody>
      </p:sp>
      <p:sp>
        <p:nvSpPr>
          <p:cNvPr id="17" name="Text 15"/>
          <p:cNvSpPr/>
          <p:nvPr/>
        </p:nvSpPr>
        <p:spPr>
          <a:xfrm>
            <a:off x="3946922" y="3467814"/>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F44444"/>
                </a:solidFill>
                <a:latin typeface="Manrope" pitchFamily="34" charset="0"/>
                <a:ea typeface="Manrope" pitchFamily="34" charset="-122"/>
                <a:cs typeface="Manrope" pitchFamily="34" charset="-120"/>
              </a:rPr>
              <a:t>Highly right-skewed</a:t>
            </a:r>
            <a:r>
              <a:rPr lang="en-US" sz="1400" dirty="0">
                <a:solidFill>
                  <a:srgbClr val="55575A"/>
                </a:solidFill>
                <a:latin typeface="Manrope" pitchFamily="34" charset="0"/>
                <a:ea typeface="Manrope" pitchFamily="34" charset="-122"/>
                <a:cs typeface="Manrope" pitchFamily="34" charset="-120"/>
              </a:rPr>
              <a:t>, exponential-like</a:t>
            </a:r>
            <a:endParaRPr lang="en-US" sz="1400" dirty="0"/>
          </a:p>
        </p:txBody>
      </p:sp>
      <p:sp>
        <p:nvSpPr>
          <p:cNvPr id="18" name="Shape 16"/>
          <p:cNvSpPr/>
          <p:nvPr/>
        </p:nvSpPr>
        <p:spPr>
          <a:xfrm>
            <a:off x="474583" y="3768923"/>
            <a:ext cx="6670238" cy="388739"/>
          </a:xfrm>
          <a:prstGeom prst="rect">
            <a:avLst/>
          </a:prstGeom>
          <a:solidFill>
            <a:srgbClr val="FFFFFF">
              <a:alpha val="4000"/>
            </a:srgbClr>
          </a:solidFill>
          <a:ln/>
        </p:spPr>
        <p:txBody>
          <a:bodyPr/>
          <a:lstStyle/>
          <a:p>
            <a:endParaRPr lang="en-AU" sz="2800"/>
          </a:p>
        </p:txBody>
      </p:sp>
      <p:sp>
        <p:nvSpPr>
          <p:cNvPr id="19" name="Text 17"/>
          <p:cNvSpPr/>
          <p:nvPr/>
        </p:nvSpPr>
        <p:spPr>
          <a:xfrm>
            <a:off x="608052" y="3856553"/>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55575A"/>
                </a:solidFill>
                <a:latin typeface="Manrope" pitchFamily="34" charset="0"/>
                <a:ea typeface="Manrope" pitchFamily="34" charset="-122"/>
                <a:cs typeface="Manrope" pitchFamily="34" charset="-120"/>
              </a:rPr>
              <a:t>X4 (Free SO2)</a:t>
            </a:r>
            <a:endParaRPr lang="en-US" sz="1400" dirty="0"/>
          </a:p>
        </p:txBody>
      </p:sp>
      <p:sp>
        <p:nvSpPr>
          <p:cNvPr id="20" name="Text 18"/>
          <p:cNvSpPr/>
          <p:nvPr/>
        </p:nvSpPr>
        <p:spPr>
          <a:xfrm>
            <a:off x="3946922" y="3856553"/>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F44444"/>
                </a:solidFill>
                <a:latin typeface="Manrope" pitchFamily="34" charset="0"/>
                <a:ea typeface="Manrope" pitchFamily="34" charset="-122"/>
                <a:cs typeface="Manrope" pitchFamily="34" charset="-120"/>
              </a:rPr>
              <a:t>Right-skewed</a:t>
            </a:r>
            <a:r>
              <a:rPr lang="en-US" sz="1400" dirty="0">
                <a:solidFill>
                  <a:srgbClr val="55575A"/>
                </a:solidFill>
                <a:latin typeface="Manrope" pitchFamily="34" charset="0"/>
                <a:ea typeface="Manrope" pitchFamily="34" charset="-122"/>
                <a:cs typeface="Manrope" pitchFamily="34" charset="-120"/>
              </a:rPr>
              <a:t>, 2-289</a:t>
            </a:r>
            <a:endParaRPr lang="en-US" sz="1400" dirty="0"/>
          </a:p>
        </p:txBody>
      </p:sp>
      <p:sp>
        <p:nvSpPr>
          <p:cNvPr id="21" name="Shape 19"/>
          <p:cNvSpPr/>
          <p:nvPr/>
        </p:nvSpPr>
        <p:spPr>
          <a:xfrm>
            <a:off x="474583" y="4157663"/>
            <a:ext cx="6670238" cy="388739"/>
          </a:xfrm>
          <a:prstGeom prst="rect">
            <a:avLst/>
          </a:prstGeom>
          <a:solidFill>
            <a:srgbClr val="000000">
              <a:alpha val="4000"/>
            </a:srgbClr>
          </a:solidFill>
          <a:ln/>
        </p:spPr>
        <p:txBody>
          <a:bodyPr/>
          <a:lstStyle/>
          <a:p>
            <a:endParaRPr lang="en-AU" sz="2800"/>
          </a:p>
        </p:txBody>
      </p:sp>
      <p:sp>
        <p:nvSpPr>
          <p:cNvPr id="22" name="Text 20"/>
          <p:cNvSpPr/>
          <p:nvPr/>
        </p:nvSpPr>
        <p:spPr>
          <a:xfrm>
            <a:off x="608052" y="4245293"/>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55575A"/>
                </a:solidFill>
                <a:latin typeface="Manrope" pitchFamily="34" charset="0"/>
                <a:ea typeface="Manrope" pitchFamily="34" charset="-122"/>
                <a:cs typeface="Manrope" pitchFamily="34" charset="-120"/>
              </a:rPr>
              <a:t>X5 (Total SO2)</a:t>
            </a:r>
            <a:endParaRPr lang="en-US" sz="1400" dirty="0"/>
          </a:p>
        </p:txBody>
      </p:sp>
      <p:sp>
        <p:nvSpPr>
          <p:cNvPr id="23" name="Text 21"/>
          <p:cNvSpPr/>
          <p:nvPr/>
        </p:nvSpPr>
        <p:spPr>
          <a:xfrm>
            <a:off x="3946922" y="4245293"/>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F44444"/>
                </a:solidFill>
                <a:latin typeface="Manrope" pitchFamily="34" charset="0"/>
                <a:ea typeface="Manrope" pitchFamily="34" charset="-122"/>
                <a:cs typeface="Manrope" pitchFamily="34" charset="-120"/>
              </a:rPr>
              <a:t>Right-skewed</a:t>
            </a:r>
            <a:r>
              <a:rPr lang="en-US" sz="1400" dirty="0">
                <a:solidFill>
                  <a:srgbClr val="55575A"/>
                </a:solidFill>
                <a:latin typeface="Manrope" pitchFamily="34" charset="0"/>
                <a:ea typeface="Manrope" pitchFamily="34" charset="-122"/>
                <a:cs typeface="Manrope" pitchFamily="34" charset="-120"/>
              </a:rPr>
              <a:t>, 9-440</a:t>
            </a:r>
            <a:endParaRPr lang="en-US" sz="1400" dirty="0"/>
          </a:p>
        </p:txBody>
      </p:sp>
      <p:sp>
        <p:nvSpPr>
          <p:cNvPr id="24" name="Shape 22"/>
          <p:cNvSpPr/>
          <p:nvPr/>
        </p:nvSpPr>
        <p:spPr>
          <a:xfrm>
            <a:off x="474583" y="4546402"/>
            <a:ext cx="6670238" cy="388739"/>
          </a:xfrm>
          <a:prstGeom prst="rect">
            <a:avLst/>
          </a:prstGeom>
          <a:solidFill>
            <a:srgbClr val="FFFFFF">
              <a:alpha val="4000"/>
            </a:srgbClr>
          </a:solidFill>
          <a:ln/>
        </p:spPr>
        <p:txBody>
          <a:bodyPr/>
          <a:lstStyle/>
          <a:p>
            <a:endParaRPr lang="en-AU" sz="2800"/>
          </a:p>
        </p:txBody>
      </p:sp>
      <p:sp>
        <p:nvSpPr>
          <p:cNvPr id="25" name="Text 23"/>
          <p:cNvSpPr/>
          <p:nvPr/>
        </p:nvSpPr>
        <p:spPr>
          <a:xfrm>
            <a:off x="608052" y="4634032"/>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55575A"/>
                </a:solidFill>
                <a:latin typeface="Manrope" pitchFamily="34" charset="0"/>
                <a:ea typeface="Manrope" pitchFamily="34" charset="-122"/>
                <a:cs typeface="Manrope" pitchFamily="34" charset="-120"/>
              </a:rPr>
              <a:t>X6 (Alcohol)</a:t>
            </a:r>
            <a:endParaRPr lang="en-US" sz="1400" dirty="0"/>
          </a:p>
        </p:txBody>
      </p:sp>
      <p:sp>
        <p:nvSpPr>
          <p:cNvPr id="26" name="Text 24"/>
          <p:cNvSpPr/>
          <p:nvPr/>
        </p:nvSpPr>
        <p:spPr>
          <a:xfrm>
            <a:off x="3946922" y="4634032"/>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5CC97B"/>
                </a:solidFill>
                <a:latin typeface="Manrope" pitchFamily="34" charset="0"/>
                <a:ea typeface="Manrope" pitchFamily="34" charset="-122"/>
                <a:cs typeface="Manrope" pitchFamily="34" charset="-120"/>
              </a:rPr>
              <a:t>Near-normal</a:t>
            </a:r>
            <a:r>
              <a:rPr lang="en-US" sz="1400" dirty="0">
                <a:solidFill>
                  <a:srgbClr val="55575A"/>
                </a:solidFill>
                <a:latin typeface="Manrope" pitchFamily="34" charset="0"/>
                <a:ea typeface="Manrope" pitchFamily="34" charset="-122"/>
                <a:cs typeface="Manrope" pitchFamily="34" charset="-120"/>
              </a:rPr>
              <a:t>, 8.0-14.2</a:t>
            </a:r>
            <a:endParaRPr lang="en-US" sz="1400" dirty="0"/>
          </a:p>
        </p:txBody>
      </p:sp>
      <p:sp>
        <p:nvSpPr>
          <p:cNvPr id="27" name="Shape 25"/>
          <p:cNvSpPr/>
          <p:nvPr/>
        </p:nvSpPr>
        <p:spPr>
          <a:xfrm>
            <a:off x="474583" y="4935141"/>
            <a:ext cx="6670238" cy="388739"/>
          </a:xfrm>
          <a:prstGeom prst="rect">
            <a:avLst/>
          </a:prstGeom>
          <a:solidFill>
            <a:srgbClr val="000000">
              <a:alpha val="4000"/>
            </a:srgbClr>
          </a:solidFill>
          <a:ln/>
        </p:spPr>
        <p:txBody>
          <a:bodyPr/>
          <a:lstStyle/>
          <a:p>
            <a:endParaRPr lang="en-AU" sz="2800"/>
          </a:p>
        </p:txBody>
      </p:sp>
      <p:sp>
        <p:nvSpPr>
          <p:cNvPr id="28" name="Text 26"/>
          <p:cNvSpPr/>
          <p:nvPr/>
        </p:nvSpPr>
        <p:spPr>
          <a:xfrm>
            <a:off x="608052" y="5022771"/>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55575A"/>
                </a:solidFill>
                <a:latin typeface="Manrope" pitchFamily="34" charset="0"/>
                <a:ea typeface="Manrope" pitchFamily="34" charset="-122"/>
                <a:cs typeface="Manrope" pitchFamily="34" charset="-120"/>
              </a:rPr>
              <a:t>Y (Quality)</a:t>
            </a:r>
            <a:endParaRPr lang="en-US" sz="1400" dirty="0"/>
          </a:p>
        </p:txBody>
      </p:sp>
      <p:sp>
        <p:nvSpPr>
          <p:cNvPr id="29" name="Text 27"/>
          <p:cNvSpPr/>
          <p:nvPr/>
        </p:nvSpPr>
        <p:spPr>
          <a:xfrm>
            <a:off x="3946922" y="5022771"/>
            <a:ext cx="3064550" cy="213479"/>
          </a:xfrm>
          <a:prstGeom prst="rect">
            <a:avLst/>
          </a:prstGeom>
          <a:noFill/>
          <a:ln/>
        </p:spPr>
        <p:txBody>
          <a:bodyPr wrap="none" lIns="0" tIns="0" rIns="0" bIns="0" rtlCol="0" anchor="t"/>
          <a:lstStyle/>
          <a:p>
            <a:pPr marL="0" indent="0" algn="l">
              <a:lnSpc>
                <a:spcPts val="1650"/>
              </a:lnSpc>
              <a:buNone/>
            </a:pPr>
            <a:r>
              <a:rPr lang="en-US" sz="1400" dirty="0">
                <a:solidFill>
                  <a:srgbClr val="55575A"/>
                </a:solidFill>
                <a:latin typeface="Manrope" pitchFamily="34" charset="0"/>
                <a:ea typeface="Manrope" pitchFamily="34" charset="-122"/>
                <a:cs typeface="Manrope" pitchFamily="34" charset="-120"/>
              </a:rPr>
              <a:t>Discrete, scores 3-9</a:t>
            </a:r>
            <a:endParaRPr lang="en-US" sz="1400" dirty="0"/>
          </a:p>
        </p:txBody>
      </p:sp>
      <p:sp>
        <p:nvSpPr>
          <p:cNvPr id="32" name="Rectangle 31">
            <a:extLst>
              <a:ext uri="{FF2B5EF4-FFF2-40B4-BE49-F238E27FC236}">
                <a16:creationId xmlns:a16="http://schemas.microsoft.com/office/drawing/2014/main" id="{B2616710-7F9A-9F1C-626C-5D742CAD4C81}"/>
              </a:ext>
            </a:extLst>
          </p:cNvPr>
          <p:cNvSpPr/>
          <p:nvPr/>
        </p:nvSpPr>
        <p:spPr>
          <a:xfrm>
            <a:off x="12847320" y="7798458"/>
            <a:ext cx="1661160" cy="3269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2800" dirty="0"/>
          </a:p>
        </p:txBody>
      </p:sp>
      <p:sp>
        <p:nvSpPr>
          <p:cNvPr id="30" name="Text 28"/>
          <p:cNvSpPr/>
          <p:nvPr/>
        </p:nvSpPr>
        <p:spPr>
          <a:xfrm>
            <a:off x="7485578" y="2181344"/>
            <a:ext cx="6685478" cy="426958"/>
          </a:xfrm>
          <a:prstGeom prst="rect">
            <a:avLst/>
          </a:prstGeom>
          <a:noFill/>
          <a:ln/>
        </p:spPr>
        <p:txBody>
          <a:bodyPr wrap="square" lIns="0" tIns="0" rIns="0" bIns="0" rtlCol="0" anchor="t"/>
          <a:lstStyle/>
          <a:p>
            <a:pPr marL="0" indent="0" algn="l">
              <a:lnSpc>
                <a:spcPts val="1650"/>
              </a:lnSpc>
              <a:buNone/>
            </a:pPr>
            <a:r>
              <a:rPr lang="en-US" sz="1400" dirty="0">
                <a:solidFill>
                  <a:srgbClr val="FFFFFF"/>
                </a:solidFill>
                <a:highlight>
                  <a:srgbClr val="F44444"/>
                </a:highlight>
                <a:latin typeface="Manrope" pitchFamily="34" charset="0"/>
                <a:ea typeface="Manrope" pitchFamily="34" charset="-122"/>
                <a:cs typeface="Manrope" pitchFamily="34" charset="-120"/>
              </a:rPr>
              <a:t>Skewed distributions</a:t>
            </a:r>
            <a:r>
              <a:rPr lang="en-US" sz="1400" dirty="0">
                <a:solidFill>
                  <a:srgbClr val="55575A"/>
                </a:solidFill>
                <a:latin typeface="Manrope" pitchFamily="34" charset="0"/>
                <a:ea typeface="Manrope" pitchFamily="34" charset="-122"/>
                <a:cs typeface="Manrope" pitchFamily="34" charset="-120"/>
              </a:rPr>
              <a:t> can adversely affect model performance, often requiring transformation for better linearity and normality.</a:t>
            </a:r>
            <a:endParaRPr lang="en-US" sz="1400" dirty="0"/>
          </a:p>
        </p:txBody>
      </p:sp>
      <p:pic>
        <p:nvPicPr>
          <p:cNvPr id="31" name="Image 0" descr="preencoded.png"/>
          <p:cNvPicPr>
            <a:picLocks noChangeAspect="1"/>
          </p:cNvPicPr>
          <p:nvPr/>
        </p:nvPicPr>
        <p:blipFill>
          <a:blip r:embed="rId3"/>
          <a:stretch>
            <a:fillRect/>
          </a:stretch>
        </p:blipFill>
        <p:spPr>
          <a:xfrm>
            <a:off x="7485578" y="2690336"/>
            <a:ext cx="6536770" cy="53445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201489" y="513159"/>
            <a:ext cx="2227421" cy="278368"/>
          </a:xfrm>
          <a:prstGeom prst="rect">
            <a:avLst/>
          </a:prstGeom>
          <a:noFill/>
          <a:ln/>
        </p:spPr>
        <p:txBody>
          <a:bodyPr wrap="none" lIns="0" tIns="0" rIns="0" bIns="0" rtlCol="0" anchor="t"/>
          <a:lstStyle/>
          <a:p>
            <a:pPr marL="0" indent="0" algn="ctr">
              <a:lnSpc>
                <a:spcPts val="2150"/>
              </a:lnSpc>
              <a:buNone/>
            </a:pPr>
            <a:r>
              <a:rPr lang="en-US" sz="1750" dirty="0">
                <a:solidFill>
                  <a:srgbClr val="0C0D0F"/>
                </a:solidFill>
                <a:latin typeface="Inter" pitchFamily="34" charset="0"/>
                <a:ea typeface="Inter" pitchFamily="34" charset="-122"/>
                <a:cs typeface="Inter" pitchFamily="34" charset="-120"/>
              </a:rPr>
              <a:t>Chapter 3</a:t>
            </a:r>
            <a:endParaRPr lang="en-US" sz="1750" dirty="0"/>
          </a:p>
        </p:txBody>
      </p:sp>
      <p:sp>
        <p:nvSpPr>
          <p:cNvPr id="3" name="Text 1"/>
          <p:cNvSpPr/>
          <p:nvPr/>
        </p:nvSpPr>
        <p:spPr>
          <a:xfrm>
            <a:off x="2130385" y="969645"/>
            <a:ext cx="10369629" cy="768310"/>
          </a:xfrm>
          <a:prstGeom prst="rect">
            <a:avLst/>
          </a:prstGeom>
          <a:noFill/>
          <a:ln/>
        </p:spPr>
        <p:txBody>
          <a:bodyPr wrap="none" lIns="0" tIns="0" rIns="0" bIns="0" rtlCol="0" anchor="t"/>
          <a:lstStyle/>
          <a:p>
            <a:pPr marL="0" indent="0" algn="ctr">
              <a:lnSpc>
                <a:spcPts val="6050"/>
              </a:lnSpc>
              <a:buNone/>
            </a:pPr>
            <a:r>
              <a:rPr lang="en-US" sz="4800" dirty="0">
                <a:solidFill>
                  <a:srgbClr val="0C0D0F"/>
                </a:solidFill>
                <a:latin typeface="Inter" pitchFamily="34" charset="0"/>
                <a:ea typeface="Inter" pitchFamily="34" charset="-122"/>
                <a:cs typeface="Inter" pitchFamily="34" charset="-120"/>
              </a:rPr>
              <a:t>Variable Selection &amp; Transformation</a:t>
            </a:r>
            <a:endParaRPr lang="en-US" sz="4800" dirty="0"/>
          </a:p>
        </p:txBody>
      </p:sp>
      <p:sp>
        <p:nvSpPr>
          <p:cNvPr id="4" name="Text 2"/>
          <p:cNvSpPr/>
          <p:nvPr/>
        </p:nvSpPr>
        <p:spPr>
          <a:xfrm>
            <a:off x="623649" y="2005132"/>
            <a:ext cx="13383101" cy="570309"/>
          </a:xfrm>
          <a:prstGeom prst="rect">
            <a:avLst/>
          </a:prstGeom>
          <a:noFill/>
          <a:ln/>
        </p:spPr>
        <p:txBody>
          <a:bodyPr wrap="square" lIns="0" tIns="0" rIns="0" bIns="0" rtlCol="0" anchor="t"/>
          <a:lstStyle/>
          <a:p>
            <a:pPr marL="0" indent="0" algn="l">
              <a:lnSpc>
                <a:spcPts val="2200"/>
              </a:lnSpc>
              <a:buNone/>
            </a:pPr>
            <a:r>
              <a:rPr lang="en-US" sz="1400" dirty="0">
                <a:solidFill>
                  <a:srgbClr val="55575A"/>
                </a:solidFill>
                <a:latin typeface="Manrope" pitchFamily="34" charset="0"/>
                <a:ea typeface="Manrope" pitchFamily="34" charset="-122"/>
                <a:cs typeface="Manrope" pitchFamily="34" charset="-120"/>
              </a:rPr>
              <a:t>To improve model accuracy, we selected key variables and applied specific transformations to reduce skewness and normalize their distributions. These adjustments ensure that the data aligns better with the assumptions of our predictive models.</a:t>
            </a:r>
            <a:endParaRPr lang="en-US" sz="1400" dirty="0"/>
          </a:p>
        </p:txBody>
      </p:sp>
      <p:sp>
        <p:nvSpPr>
          <p:cNvPr id="5" name="Shape 3"/>
          <p:cNvSpPr/>
          <p:nvPr/>
        </p:nvSpPr>
        <p:spPr>
          <a:xfrm>
            <a:off x="623649" y="2775823"/>
            <a:ext cx="6602492" cy="2138482"/>
          </a:xfrm>
          <a:prstGeom prst="roundRect">
            <a:avLst>
              <a:gd name="adj" fmla="val 7500"/>
            </a:avLst>
          </a:prstGeom>
          <a:solidFill>
            <a:srgbClr val="FFFFFF"/>
          </a:solidFill>
          <a:ln w="22860">
            <a:solidFill>
              <a:srgbClr val="FF7047"/>
            </a:solidFill>
            <a:prstDash val="solid"/>
          </a:ln>
        </p:spPr>
        <p:txBody>
          <a:bodyPr/>
          <a:lstStyle/>
          <a:p>
            <a:endParaRPr lang="en-AU"/>
          </a:p>
        </p:txBody>
      </p:sp>
      <p:sp>
        <p:nvSpPr>
          <p:cNvPr id="6" name="Shape 4"/>
          <p:cNvSpPr/>
          <p:nvPr/>
        </p:nvSpPr>
        <p:spPr>
          <a:xfrm>
            <a:off x="646509" y="2798683"/>
            <a:ext cx="6556772" cy="534472"/>
          </a:xfrm>
          <a:prstGeom prst="roundRect">
            <a:avLst>
              <a:gd name="adj" fmla="val 24874"/>
            </a:avLst>
          </a:prstGeom>
          <a:solidFill>
            <a:srgbClr val="FFFFFF"/>
          </a:solidFill>
          <a:ln/>
        </p:spPr>
        <p:txBody>
          <a:bodyPr/>
          <a:lstStyle/>
          <a:p>
            <a:endParaRPr lang="en-AU"/>
          </a:p>
        </p:txBody>
      </p:sp>
      <p:sp>
        <p:nvSpPr>
          <p:cNvPr id="7" name="Text 5"/>
          <p:cNvSpPr/>
          <p:nvPr/>
        </p:nvSpPr>
        <p:spPr>
          <a:xfrm>
            <a:off x="3791307" y="2895005"/>
            <a:ext cx="267176" cy="334089"/>
          </a:xfrm>
          <a:prstGeom prst="rect">
            <a:avLst/>
          </a:prstGeom>
          <a:noFill/>
          <a:ln/>
        </p:spPr>
        <p:txBody>
          <a:bodyPr wrap="none" lIns="0" tIns="0" rIns="0" bIns="0" rtlCol="0" anchor="t"/>
          <a:lstStyle/>
          <a:p>
            <a:pPr marL="0" indent="0" algn="l">
              <a:lnSpc>
                <a:spcPts val="2100"/>
              </a:lnSpc>
              <a:buNone/>
            </a:pPr>
            <a:r>
              <a:rPr lang="en-US" sz="2100" dirty="0">
                <a:solidFill>
                  <a:srgbClr val="55575A"/>
                </a:solidFill>
                <a:latin typeface="Inter" pitchFamily="34" charset="0"/>
                <a:ea typeface="Inter" pitchFamily="34" charset="-122"/>
                <a:cs typeface="Inter" pitchFamily="34" charset="-120"/>
              </a:rPr>
              <a:t>1</a:t>
            </a:r>
            <a:endParaRPr lang="en-US" sz="2100" dirty="0"/>
          </a:p>
        </p:txBody>
      </p:sp>
      <p:sp>
        <p:nvSpPr>
          <p:cNvPr id="8" name="Text 6"/>
          <p:cNvSpPr/>
          <p:nvPr/>
        </p:nvSpPr>
        <p:spPr>
          <a:xfrm>
            <a:off x="824627" y="3511272"/>
            <a:ext cx="2227421" cy="278368"/>
          </a:xfrm>
          <a:prstGeom prst="rect">
            <a:avLst/>
          </a:prstGeom>
          <a:noFill/>
          <a:ln/>
        </p:spPr>
        <p:txBody>
          <a:bodyPr wrap="none" lIns="0" tIns="0" rIns="0" bIns="0" rtlCol="0" anchor="t"/>
          <a:lstStyle/>
          <a:p>
            <a:pPr marL="0" indent="0" algn="l">
              <a:lnSpc>
                <a:spcPts val="2150"/>
              </a:lnSpc>
              <a:buNone/>
            </a:pPr>
            <a:r>
              <a:rPr lang="en-US" sz="1750" dirty="0">
                <a:solidFill>
                  <a:srgbClr val="55575A"/>
                </a:solidFill>
                <a:latin typeface="Inter" pitchFamily="34" charset="0"/>
                <a:ea typeface="Inter" pitchFamily="34" charset="-122"/>
                <a:cs typeface="Inter" pitchFamily="34" charset="-120"/>
              </a:rPr>
              <a:t>X1: Fixed Acidity</a:t>
            </a:r>
            <a:endParaRPr lang="en-US" sz="1750" dirty="0"/>
          </a:p>
        </p:txBody>
      </p:sp>
      <p:sp>
        <p:nvSpPr>
          <p:cNvPr id="9" name="Text 7"/>
          <p:cNvSpPr/>
          <p:nvPr/>
        </p:nvSpPr>
        <p:spPr>
          <a:xfrm>
            <a:off x="824627" y="3896439"/>
            <a:ext cx="6200537" cy="285155"/>
          </a:xfrm>
          <a:prstGeom prst="rect">
            <a:avLst/>
          </a:prstGeom>
          <a:noFill/>
          <a:ln/>
        </p:spPr>
        <p:txBody>
          <a:bodyPr wrap="none" lIns="0" tIns="0" rIns="0" bIns="0" rtlCol="0" anchor="t"/>
          <a:lstStyle/>
          <a:p>
            <a:pPr marL="0" indent="0" algn="l">
              <a:lnSpc>
                <a:spcPts val="2200"/>
              </a:lnSpc>
              <a:buNone/>
            </a:pPr>
            <a:r>
              <a:rPr lang="en-US" sz="1400" dirty="0">
                <a:solidFill>
                  <a:srgbClr val="B88E23"/>
                </a:solidFill>
                <a:latin typeface="Manrope" pitchFamily="34" charset="0"/>
                <a:ea typeface="Manrope" pitchFamily="34" charset="-122"/>
                <a:cs typeface="Manrope" pitchFamily="34" charset="-120"/>
              </a:rPr>
              <a:t>Log Transformation</a:t>
            </a:r>
            <a:r>
              <a:rPr lang="en-US" sz="1400" dirty="0">
                <a:solidFill>
                  <a:srgbClr val="55575A"/>
                </a:solidFill>
                <a:latin typeface="Manrope" pitchFamily="34" charset="0"/>
                <a:ea typeface="Manrope" pitchFamily="34" charset="-122"/>
                <a:cs typeface="Manrope" pitchFamily="34" charset="-120"/>
              </a:rPr>
              <a:t> (reduces skewness)</a:t>
            </a:r>
            <a:endParaRPr lang="en-US" sz="1400" dirty="0"/>
          </a:p>
        </p:txBody>
      </p:sp>
      <p:sp>
        <p:nvSpPr>
          <p:cNvPr id="10" name="Text 8"/>
          <p:cNvSpPr/>
          <p:nvPr/>
        </p:nvSpPr>
        <p:spPr>
          <a:xfrm>
            <a:off x="824627" y="4407098"/>
            <a:ext cx="6200537" cy="306229"/>
          </a:xfrm>
          <a:prstGeom prst="rect">
            <a:avLst/>
          </a:prstGeom>
          <a:noFill/>
          <a:ln/>
        </p:spPr>
        <p:txBody>
          <a:bodyPr wrap="none" lIns="0" tIns="0" rIns="0" bIns="0" rtlCol="0" anchor="t"/>
          <a:lstStyle/>
          <a:p>
            <a:pPr marL="0" indent="0" algn="l">
              <a:lnSpc>
                <a:spcPts val="2500"/>
              </a:lnSpc>
              <a:buNone/>
            </a:pPr>
            <a:endParaRPr lang="en-US" sz="1550" dirty="0"/>
          </a:p>
        </p:txBody>
      </p:sp>
      <p:pic>
        <p:nvPicPr>
          <p:cNvPr id="11" name="Image 0" descr="preencoded.png"/>
          <p:cNvPicPr>
            <a:picLocks noChangeAspect="1"/>
          </p:cNvPicPr>
          <p:nvPr/>
        </p:nvPicPr>
        <p:blipFill>
          <a:blip r:embed="rId3"/>
          <a:stretch>
            <a:fillRect/>
          </a:stretch>
        </p:blipFill>
        <p:spPr>
          <a:xfrm>
            <a:off x="824627" y="4407098"/>
            <a:ext cx="6200537" cy="306229"/>
          </a:xfrm>
          <a:prstGeom prst="rect">
            <a:avLst/>
          </a:prstGeom>
        </p:spPr>
      </p:pic>
      <p:sp>
        <p:nvSpPr>
          <p:cNvPr id="12" name="Shape 9"/>
          <p:cNvSpPr/>
          <p:nvPr/>
        </p:nvSpPr>
        <p:spPr>
          <a:xfrm>
            <a:off x="7404259" y="2775823"/>
            <a:ext cx="6602492" cy="2138482"/>
          </a:xfrm>
          <a:prstGeom prst="roundRect">
            <a:avLst>
              <a:gd name="adj" fmla="val 7500"/>
            </a:avLst>
          </a:prstGeom>
          <a:solidFill>
            <a:srgbClr val="FFFFFF"/>
          </a:solidFill>
          <a:ln w="22860">
            <a:solidFill>
              <a:srgbClr val="FF7047"/>
            </a:solidFill>
            <a:prstDash val="solid"/>
          </a:ln>
        </p:spPr>
        <p:txBody>
          <a:bodyPr/>
          <a:lstStyle/>
          <a:p>
            <a:endParaRPr lang="en-AU"/>
          </a:p>
        </p:txBody>
      </p:sp>
      <p:sp>
        <p:nvSpPr>
          <p:cNvPr id="13" name="Shape 10"/>
          <p:cNvSpPr/>
          <p:nvPr/>
        </p:nvSpPr>
        <p:spPr>
          <a:xfrm>
            <a:off x="7427119" y="2798683"/>
            <a:ext cx="6556772" cy="534472"/>
          </a:xfrm>
          <a:prstGeom prst="roundRect">
            <a:avLst>
              <a:gd name="adj" fmla="val 24874"/>
            </a:avLst>
          </a:prstGeom>
          <a:solidFill>
            <a:srgbClr val="FFFFFF"/>
          </a:solidFill>
          <a:ln/>
        </p:spPr>
        <p:txBody>
          <a:bodyPr/>
          <a:lstStyle/>
          <a:p>
            <a:endParaRPr lang="en-AU"/>
          </a:p>
        </p:txBody>
      </p:sp>
      <p:sp>
        <p:nvSpPr>
          <p:cNvPr id="14" name="Text 11"/>
          <p:cNvSpPr/>
          <p:nvPr/>
        </p:nvSpPr>
        <p:spPr>
          <a:xfrm>
            <a:off x="10571917" y="2895005"/>
            <a:ext cx="267176" cy="334089"/>
          </a:xfrm>
          <a:prstGeom prst="rect">
            <a:avLst/>
          </a:prstGeom>
          <a:noFill/>
          <a:ln/>
        </p:spPr>
        <p:txBody>
          <a:bodyPr wrap="none" lIns="0" tIns="0" rIns="0" bIns="0" rtlCol="0" anchor="t"/>
          <a:lstStyle/>
          <a:p>
            <a:pPr marL="0" indent="0" algn="l">
              <a:lnSpc>
                <a:spcPts val="2100"/>
              </a:lnSpc>
              <a:buNone/>
            </a:pPr>
            <a:r>
              <a:rPr lang="en-US" sz="2100" dirty="0">
                <a:solidFill>
                  <a:srgbClr val="55575A"/>
                </a:solidFill>
                <a:latin typeface="Inter" pitchFamily="34" charset="0"/>
                <a:ea typeface="Inter" pitchFamily="34" charset="-122"/>
                <a:cs typeface="Inter" pitchFamily="34" charset="-120"/>
              </a:rPr>
              <a:t>2</a:t>
            </a:r>
            <a:endParaRPr lang="en-US" sz="2100" dirty="0"/>
          </a:p>
        </p:txBody>
      </p:sp>
      <p:sp>
        <p:nvSpPr>
          <p:cNvPr id="15" name="Text 12"/>
          <p:cNvSpPr/>
          <p:nvPr/>
        </p:nvSpPr>
        <p:spPr>
          <a:xfrm>
            <a:off x="7605236" y="3511272"/>
            <a:ext cx="2227421" cy="278368"/>
          </a:xfrm>
          <a:prstGeom prst="rect">
            <a:avLst/>
          </a:prstGeom>
          <a:noFill/>
          <a:ln/>
        </p:spPr>
        <p:txBody>
          <a:bodyPr wrap="none" lIns="0" tIns="0" rIns="0" bIns="0" rtlCol="0" anchor="t"/>
          <a:lstStyle/>
          <a:p>
            <a:pPr marL="0" indent="0" algn="l">
              <a:lnSpc>
                <a:spcPts val="2150"/>
              </a:lnSpc>
              <a:buNone/>
            </a:pPr>
            <a:r>
              <a:rPr lang="en-US" sz="1750" dirty="0">
                <a:solidFill>
                  <a:srgbClr val="55575A"/>
                </a:solidFill>
                <a:latin typeface="Inter" pitchFamily="34" charset="0"/>
                <a:ea typeface="Inter" pitchFamily="34" charset="-122"/>
                <a:cs typeface="Inter" pitchFamily="34" charset="-120"/>
              </a:rPr>
              <a:t>X2: Volatile Acidity</a:t>
            </a:r>
            <a:endParaRPr lang="en-US" sz="1750" dirty="0"/>
          </a:p>
        </p:txBody>
      </p:sp>
      <p:sp>
        <p:nvSpPr>
          <p:cNvPr id="16" name="Text 13"/>
          <p:cNvSpPr/>
          <p:nvPr/>
        </p:nvSpPr>
        <p:spPr>
          <a:xfrm>
            <a:off x="7605236" y="3896439"/>
            <a:ext cx="6200537" cy="285155"/>
          </a:xfrm>
          <a:prstGeom prst="rect">
            <a:avLst/>
          </a:prstGeom>
          <a:noFill/>
          <a:ln/>
        </p:spPr>
        <p:txBody>
          <a:bodyPr wrap="none" lIns="0" tIns="0" rIns="0" bIns="0" rtlCol="0" anchor="t"/>
          <a:lstStyle/>
          <a:p>
            <a:pPr marL="0" indent="0" algn="l">
              <a:lnSpc>
                <a:spcPts val="2200"/>
              </a:lnSpc>
              <a:buNone/>
            </a:pPr>
            <a:r>
              <a:rPr lang="en-US" sz="1400" dirty="0">
                <a:solidFill>
                  <a:srgbClr val="B88E23"/>
                </a:solidFill>
                <a:latin typeface="Manrope" pitchFamily="34" charset="0"/>
                <a:ea typeface="Manrope" pitchFamily="34" charset="-122"/>
                <a:cs typeface="Manrope" pitchFamily="34" charset="-120"/>
              </a:rPr>
              <a:t>Square Root Transformation</a:t>
            </a:r>
            <a:r>
              <a:rPr lang="en-US" sz="1400" dirty="0">
                <a:solidFill>
                  <a:srgbClr val="55575A"/>
                </a:solidFill>
                <a:latin typeface="Manrope" pitchFamily="34" charset="0"/>
                <a:ea typeface="Manrope" pitchFamily="34" charset="-122"/>
                <a:cs typeface="Manrope" pitchFamily="34" charset="-120"/>
              </a:rPr>
              <a:t> (reduces skewness)</a:t>
            </a:r>
            <a:endParaRPr lang="en-US" sz="1400" dirty="0"/>
          </a:p>
        </p:txBody>
      </p:sp>
      <p:sp>
        <p:nvSpPr>
          <p:cNvPr id="17" name="Text 14"/>
          <p:cNvSpPr/>
          <p:nvPr/>
        </p:nvSpPr>
        <p:spPr>
          <a:xfrm>
            <a:off x="7605236" y="4407098"/>
            <a:ext cx="6200537" cy="290989"/>
          </a:xfrm>
          <a:prstGeom prst="rect">
            <a:avLst/>
          </a:prstGeom>
          <a:noFill/>
          <a:ln/>
        </p:spPr>
        <p:txBody>
          <a:bodyPr wrap="none" lIns="0" tIns="0" rIns="0" bIns="0" rtlCol="0" anchor="t"/>
          <a:lstStyle/>
          <a:p>
            <a:pPr marL="0" indent="0" algn="l">
              <a:lnSpc>
                <a:spcPts val="2500"/>
              </a:lnSpc>
              <a:buNone/>
            </a:pPr>
            <a:endParaRPr lang="en-US" sz="1550" dirty="0"/>
          </a:p>
        </p:txBody>
      </p:sp>
      <p:pic>
        <p:nvPicPr>
          <p:cNvPr id="18" name="Image 1" descr="preencoded.png"/>
          <p:cNvPicPr>
            <a:picLocks noChangeAspect="1"/>
          </p:cNvPicPr>
          <p:nvPr/>
        </p:nvPicPr>
        <p:blipFill>
          <a:blip r:embed="rId4"/>
          <a:stretch>
            <a:fillRect/>
          </a:stretch>
        </p:blipFill>
        <p:spPr>
          <a:xfrm>
            <a:off x="7605236" y="4407098"/>
            <a:ext cx="6200537" cy="290989"/>
          </a:xfrm>
          <a:prstGeom prst="rect">
            <a:avLst/>
          </a:prstGeom>
        </p:spPr>
      </p:pic>
      <p:sp>
        <p:nvSpPr>
          <p:cNvPr id="19" name="Shape 15"/>
          <p:cNvSpPr/>
          <p:nvPr/>
        </p:nvSpPr>
        <p:spPr>
          <a:xfrm>
            <a:off x="623649" y="5092422"/>
            <a:ext cx="6602492" cy="2138482"/>
          </a:xfrm>
          <a:prstGeom prst="roundRect">
            <a:avLst>
              <a:gd name="adj" fmla="val 7500"/>
            </a:avLst>
          </a:prstGeom>
          <a:solidFill>
            <a:srgbClr val="FFFFFF"/>
          </a:solidFill>
          <a:ln w="22860">
            <a:solidFill>
              <a:srgbClr val="FF7047"/>
            </a:solidFill>
            <a:prstDash val="solid"/>
          </a:ln>
        </p:spPr>
        <p:txBody>
          <a:bodyPr/>
          <a:lstStyle/>
          <a:p>
            <a:endParaRPr lang="en-AU"/>
          </a:p>
        </p:txBody>
      </p:sp>
      <p:sp>
        <p:nvSpPr>
          <p:cNvPr id="20" name="Shape 16"/>
          <p:cNvSpPr/>
          <p:nvPr/>
        </p:nvSpPr>
        <p:spPr>
          <a:xfrm>
            <a:off x="646509" y="5115282"/>
            <a:ext cx="6556772" cy="534472"/>
          </a:xfrm>
          <a:prstGeom prst="roundRect">
            <a:avLst>
              <a:gd name="adj" fmla="val 24874"/>
            </a:avLst>
          </a:prstGeom>
          <a:solidFill>
            <a:srgbClr val="FFFFFF"/>
          </a:solidFill>
          <a:ln/>
        </p:spPr>
        <p:txBody>
          <a:bodyPr/>
          <a:lstStyle/>
          <a:p>
            <a:endParaRPr lang="en-AU"/>
          </a:p>
        </p:txBody>
      </p:sp>
      <p:sp>
        <p:nvSpPr>
          <p:cNvPr id="21" name="Text 17"/>
          <p:cNvSpPr/>
          <p:nvPr/>
        </p:nvSpPr>
        <p:spPr>
          <a:xfrm>
            <a:off x="3791307" y="5211604"/>
            <a:ext cx="267176" cy="334089"/>
          </a:xfrm>
          <a:prstGeom prst="rect">
            <a:avLst/>
          </a:prstGeom>
          <a:noFill/>
          <a:ln/>
        </p:spPr>
        <p:txBody>
          <a:bodyPr wrap="none" lIns="0" tIns="0" rIns="0" bIns="0" rtlCol="0" anchor="t"/>
          <a:lstStyle/>
          <a:p>
            <a:pPr marL="0" indent="0" algn="l">
              <a:lnSpc>
                <a:spcPts val="2100"/>
              </a:lnSpc>
              <a:buNone/>
            </a:pPr>
            <a:r>
              <a:rPr lang="en-US" sz="2100" dirty="0">
                <a:solidFill>
                  <a:srgbClr val="55575A"/>
                </a:solidFill>
                <a:latin typeface="Inter" pitchFamily="34" charset="0"/>
                <a:ea typeface="Inter" pitchFamily="34" charset="-122"/>
                <a:cs typeface="Inter" pitchFamily="34" charset="-120"/>
              </a:rPr>
              <a:t>3</a:t>
            </a:r>
            <a:endParaRPr lang="en-US" sz="2100" dirty="0"/>
          </a:p>
        </p:txBody>
      </p:sp>
      <p:sp>
        <p:nvSpPr>
          <p:cNvPr id="22" name="Text 18"/>
          <p:cNvSpPr/>
          <p:nvPr/>
        </p:nvSpPr>
        <p:spPr>
          <a:xfrm>
            <a:off x="824627" y="5827871"/>
            <a:ext cx="2227421" cy="278368"/>
          </a:xfrm>
          <a:prstGeom prst="rect">
            <a:avLst/>
          </a:prstGeom>
          <a:noFill/>
          <a:ln/>
        </p:spPr>
        <p:txBody>
          <a:bodyPr wrap="none" lIns="0" tIns="0" rIns="0" bIns="0" rtlCol="0" anchor="t"/>
          <a:lstStyle/>
          <a:p>
            <a:pPr marL="0" indent="0" algn="l">
              <a:lnSpc>
                <a:spcPts val="2150"/>
              </a:lnSpc>
              <a:buNone/>
            </a:pPr>
            <a:r>
              <a:rPr lang="en-US" sz="1750" dirty="0">
                <a:solidFill>
                  <a:srgbClr val="55575A"/>
                </a:solidFill>
                <a:latin typeface="Inter" pitchFamily="34" charset="0"/>
                <a:ea typeface="Inter" pitchFamily="34" charset="-122"/>
                <a:cs typeface="Inter" pitchFamily="34" charset="-120"/>
              </a:rPr>
              <a:t>X3: Residual Sugar</a:t>
            </a:r>
            <a:endParaRPr lang="en-US" sz="1750" dirty="0"/>
          </a:p>
        </p:txBody>
      </p:sp>
      <p:sp>
        <p:nvSpPr>
          <p:cNvPr id="23" name="Text 19"/>
          <p:cNvSpPr/>
          <p:nvPr/>
        </p:nvSpPr>
        <p:spPr>
          <a:xfrm>
            <a:off x="824627" y="6213038"/>
            <a:ext cx="6200537" cy="285155"/>
          </a:xfrm>
          <a:prstGeom prst="rect">
            <a:avLst/>
          </a:prstGeom>
          <a:noFill/>
          <a:ln/>
        </p:spPr>
        <p:txBody>
          <a:bodyPr wrap="none" lIns="0" tIns="0" rIns="0" bIns="0" rtlCol="0" anchor="t"/>
          <a:lstStyle/>
          <a:p>
            <a:pPr marL="0" indent="0" algn="l">
              <a:lnSpc>
                <a:spcPts val="2200"/>
              </a:lnSpc>
              <a:buNone/>
            </a:pPr>
            <a:r>
              <a:rPr lang="en-US" sz="1400" dirty="0">
                <a:solidFill>
                  <a:srgbClr val="B88E23"/>
                </a:solidFill>
                <a:latin typeface="Manrope" pitchFamily="34" charset="0"/>
                <a:ea typeface="Manrope" pitchFamily="34" charset="-122"/>
                <a:cs typeface="Manrope" pitchFamily="34" charset="-120"/>
              </a:rPr>
              <a:t>Log(x+1) Transformation</a:t>
            </a:r>
            <a:r>
              <a:rPr lang="en-US" sz="1400" dirty="0">
                <a:solidFill>
                  <a:srgbClr val="55575A"/>
                </a:solidFill>
                <a:latin typeface="Manrope" pitchFamily="34" charset="0"/>
                <a:ea typeface="Manrope" pitchFamily="34" charset="-122"/>
                <a:cs typeface="Manrope" pitchFamily="34" charset="-120"/>
              </a:rPr>
              <a:t> (handles exponential distribution)</a:t>
            </a:r>
            <a:endParaRPr lang="en-US" sz="1400" dirty="0"/>
          </a:p>
        </p:txBody>
      </p:sp>
      <p:sp>
        <p:nvSpPr>
          <p:cNvPr id="24" name="Text 20"/>
          <p:cNvSpPr/>
          <p:nvPr/>
        </p:nvSpPr>
        <p:spPr>
          <a:xfrm>
            <a:off x="824627" y="6723697"/>
            <a:ext cx="6200537" cy="306229"/>
          </a:xfrm>
          <a:prstGeom prst="rect">
            <a:avLst/>
          </a:prstGeom>
          <a:noFill/>
          <a:ln/>
        </p:spPr>
        <p:txBody>
          <a:bodyPr wrap="none" lIns="0" tIns="0" rIns="0" bIns="0" rtlCol="0" anchor="t"/>
          <a:lstStyle/>
          <a:p>
            <a:pPr marL="0" indent="0" algn="l">
              <a:lnSpc>
                <a:spcPts val="2500"/>
              </a:lnSpc>
              <a:buNone/>
            </a:pPr>
            <a:endParaRPr lang="en-US" sz="1550" dirty="0"/>
          </a:p>
        </p:txBody>
      </p:sp>
      <p:pic>
        <p:nvPicPr>
          <p:cNvPr id="25" name="Image 2" descr="preencoded.png"/>
          <p:cNvPicPr>
            <a:picLocks noChangeAspect="1"/>
          </p:cNvPicPr>
          <p:nvPr/>
        </p:nvPicPr>
        <p:blipFill>
          <a:blip r:embed="rId5"/>
          <a:stretch>
            <a:fillRect/>
          </a:stretch>
        </p:blipFill>
        <p:spPr>
          <a:xfrm>
            <a:off x="824627" y="6723697"/>
            <a:ext cx="6200537" cy="306229"/>
          </a:xfrm>
          <a:prstGeom prst="rect">
            <a:avLst/>
          </a:prstGeom>
        </p:spPr>
      </p:pic>
      <p:sp>
        <p:nvSpPr>
          <p:cNvPr id="26" name="Shape 21"/>
          <p:cNvSpPr/>
          <p:nvPr/>
        </p:nvSpPr>
        <p:spPr>
          <a:xfrm>
            <a:off x="7404259" y="5092422"/>
            <a:ext cx="6602492" cy="2138482"/>
          </a:xfrm>
          <a:prstGeom prst="roundRect">
            <a:avLst>
              <a:gd name="adj" fmla="val 7500"/>
            </a:avLst>
          </a:prstGeom>
          <a:solidFill>
            <a:srgbClr val="FFFFFF"/>
          </a:solidFill>
          <a:ln w="22860">
            <a:solidFill>
              <a:srgbClr val="FF7047"/>
            </a:solidFill>
            <a:prstDash val="solid"/>
          </a:ln>
        </p:spPr>
        <p:txBody>
          <a:bodyPr/>
          <a:lstStyle/>
          <a:p>
            <a:endParaRPr lang="en-AU"/>
          </a:p>
        </p:txBody>
      </p:sp>
      <p:sp>
        <p:nvSpPr>
          <p:cNvPr id="27" name="Shape 22"/>
          <p:cNvSpPr/>
          <p:nvPr/>
        </p:nvSpPr>
        <p:spPr>
          <a:xfrm>
            <a:off x="7427119" y="5115282"/>
            <a:ext cx="6556772" cy="534472"/>
          </a:xfrm>
          <a:prstGeom prst="roundRect">
            <a:avLst>
              <a:gd name="adj" fmla="val 24874"/>
            </a:avLst>
          </a:prstGeom>
          <a:solidFill>
            <a:srgbClr val="FFFFFF"/>
          </a:solidFill>
          <a:ln/>
        </p:spPr>
        <p:txBody>
          <a:bodyPr/>
          <a:lstStyle/>
          <a:p>
            <a:endParaRPr lang="en-AU"/>
          </a:p>
        </p:txBody>
      </p:sp>
      <p:sp>
        <p:nvSpPr>
          <p:cNvPr id="28" name="Text 23"/>
          <p:cNvSpPr/>
          <p:nvPr/>
        </p:nvSpPr>
        <p:spPr>
          <a:xfrm>
            <a:off x="10571917" y="5211604"/>
            <a:ext cx="267176" cy="334089"/>
          </a:xfrm>
          <a:prstGeom prst="rect">
            <a:avLst/>
          </a:prstGeom>
          <a:noFill/>
          <a:ln/>
        </p:spPr>
        <p:txBody>
          <a:bodyPr wrap="none" lIns="0" tIns="0" rIns="0" bIns="0" rtlCol="0" anchor="t"/>
          <a:lstStyle/>
          <a:p>
            <a:pPr marL="0" indent="0" algn="l">
              <a:lnSpc>
                <a:spcPts val="2100"/>
              </a:lnSpc>
              <a:buNone/>
            </a:pPr>
            <a:r>
              <a:rPr lang="en-US" sz="2100" dirty="0">
                <a:solidFill>
                  <a:srgbClr val="55575A"/>
                </a:solidFill>
                <a:latin typeface="Inter" pitchFamily="34" charset="0"/>
                <a:ea typeface="Inter" pitchFamily="34" charset="-122"/>
                <a:cs typeface="Inter" pitchFamily="34" charset="-120"/>
              </a:rPr>
              <a:t>4</a:t>
            </a:r>
            <a:endParaRPr lang="en-US" sz="2100" dirty="0"/>
          </a:p>
        </p:txBody>
      </p:sp>
      <p:sp>
        <p:nvSpPr>
          <p:cNvPr id="29" name="Text 24"/>
          <p:cNvSpPr/>
          <p:nvPr/>
        </p:nvSpPr>
        <p:spPr>
          <a:xfrm>
            <a:off x="7605236" y="5827871"/>
            <a:ext cx="2227421" cy="278368"/>
          </a:xfrm>
          <a:prstGeom prst="rect">
            <a:avLst/>
          </a:prstGeom>
          <a:noFill/>
          <a:ln/>
        </p:spPr>
        <p:txBody>
          <a:bodyPr wrap="none" lIns="0" tIns="0" rIns="0" bIns="0" rtlCol="0" anchor="t"/>
          <a:lstStyle/>
          <a:p>
            <a:pPr marL="0" indent="0" algn="l">
              <a:lnSpc>
                <a:spcPts val="2150"/>
              </a:lnSpc>
              <a:buNone/>
            </a:pPr>
            <a:r>
              <a:rPr lang="en-US" sz="1750" dirty="0">
                <a:solidFill>
                  <a:srgbClr val="55575A"/>
                </a:solidFill>
                <a:latin typeface="Inter" pitchFamily="34" charset="0"/>
                <a:ea typeface="Inter" pitchFamily="34" charset="-122"/>
                <a:cs typeface="Inter" pitchFamily="34" charset="-120"/>
              </a:rPr>
              <a:t>X6: Alcohol</a:t>
            </a:r>
            <a:endParaRPr lang="en-US" sz="1750" dirty="0"/>
          </a:p>
        </p:txBody>
      </p:sp>
      <p:sp>
        <p:nvSpPr>
          <p:cNvPr id="30" name="Text 25"/>
          <p:cNvSpPr/>
          <p:nvPr/>
        </p:nvSpPr>
        <p:spPr>
          <a:xfrm>
            <a:off x="7605236" y="6213038"/>
            <a:ext cx="6200537" cy="285155"/>
          </a:xfrm>
          <a:prstGeom prst="rect">
            <a:avLst/>
          </a:prstGeom>
          <a:noFill/>
          <a:ln/>
        </p:spPr>
        <p:txBody>
          <a:bodyPr wrap="none" lIns="0" tIns="0" rIns="0" bIns="0" rtlCol="0" anchor="t"/>
          <a:lstStyle/>
          <a:p>
            <a:pPr marL="0" indent="0" algn="l">
              <a:lnSpc>
                <a:spcPts val="2200"/>
              </a:lnSpc>
              <a:buNone/>
            </a:pPr>
            <a:r>
              <a:rPr lang="en-US" sz="1400" dirty="0">
                <a:solidFill>
                  <a:srgbClr val="B88E23"/>
                </a:solidFill>
                <a:latin typeface="Manrope" pitchFamily="34" charset="0"/>
                <a:ea typeface="Manrope" pitchFamily="34" charset="-122"/>
                <a:cs typeface="Manrope" pitchFamily="34" charset="-120"/>
              </a:rPr>
              <a:t>Power Transformation p=0.5</a:t>
            </a:r>
            <a:r>
              <a:rPr lang="en-US" sz="1400" dirty="0">
                <a:solidFill>
                  <a:srgbClr val="55575A"/>
                </a:solidFill>
                <a:latin typeface="Manrope" pitchFamily="34" charset="0"/>
                <a:ea typeface="Manrope" pitchFamily="34" charset="-122"/>
                <a:cs typeface="Manrope" pitchFamily="34" charset="-120"/>
              </a:rPr>
              <a:t> (reduces skewness)</a:t>
            </a:r>
            <a:endParaRPr lang="en-US" sz="1400" dirty="0"/>
          </a:p>
        </p:txBody>
      </p:sp>
      <p:sp>
        <p:nvSpPr>
          <p:cNvPr id="31" name="Text 26"/>
          <p:cNvSpPr/>
          <p:nvPr/>
        </p:nvSpPr>
        <p:spPr>
          <a:xfrm>
            <a:off x="7605236" y="6723697"/>
            <a:ext cx="6200537" cy="306229"/>
          </a:xfrm>
          <a:prstGeom prst="rect">
            <a:avLst/>
          </a:prstGeom>
          <a:noFill/>
          <a:ln/>
        </p:spPr>
        <p:txBody>
          <a:bodyPr wrap="none" lIns="0" tIns="0" rIns="0" bIns="0" rtlCol="0" anchor="t"/>
          <a:lstStyle/>
          <a:p>
            <a:pPr marL="0" indent="0" algn="l">
              <a:lnSpc>
                <a:spcPts val="2500"/>
              </a:lnSpc>
              <a:buNone/>
            </a:pPr>
            <a:endParaRPr lang="en-US" sz="1550" dirty="0"/>
          </a:p>
        </p:txBody>
      </p:sp>
      <p:pic>
        <p:nvPicPr>
          <p:cNvPr id="32" name="Image 3" descr="preencoded.png"/>
          <p:cNvPicPr>
            <a:picLocks noChangeAspect="1"/>
          </p:cNvPicPr>
          <p:nvPr/>
        </p:nvPicPr>
        <p:blipFill>
          <a:blip r:embed="rId6"/>
          <a:stretch>
            <a:fillRect/>
          </a:stretch>
        </p:blipFill>
        <p:spPr>
          <a:xfrm>
            <a:off x="7605236" y="6723697"/>
            <a:ext cx="6200537" cy="306229"/>
          </a:xfrm>
          <a:prstGeom prst="rect">
            <a:avLst/>
          </a:prstGeom>
        </p:spPr>
      </p:pic>
      <p:sp>
        <p:nvSpPr>
          <p:cNvPr id="33" name="Text 27"/>
          <p:cNvSpPr/>
          <p:nvPr/>
        </p:nvSpPr>
        <p:spPr>
          <a:xfrm>
            <a:off x="623649" y="7431286"/>
            <a:ext cx="13383101" cy="285155"/>
          </a:xfrm>
          <a:prstGeom prst="rect">
            <a:avLst/>
          </a:prstGeom>
          <a:noFill/>
          <a:ln/>
        </p:spPr>
        <p:txBody>
          <a:bodyPr wrap="none" lIns="0" tIns="0" rIns="0" bIns="0" rtlCol="0" anchor="t"/>
          <a:lstStyle/>
          <a:p>
            <a:pPr marL="0" indent="0" algn="l">
              <a:lnSpc>
                <a:spcPts val="2200"/>
              </a:lnSpc>
              <a:buNone/>
            </a:pPr>
            <a:r>
              <a:rPr lang="en-US" sz="1400" dirty="0">
                <a:solidFill>
                  <a:srgbClr val="B88E23"/>
                </a:solidFill>
                <a:latin typeface="Manrope" pitchFamily="34" charset="0"/>
                <a:ea typeface="Manrope" pitchFamily="34" charset="-122"/>
                <a:cs typeface="Manrope" pitchFamily="34" charset="-120"/>
              </a:rPr>
              <a:t>Rationale:</a:t>
            </a:r>
            <a:r>
              <a:rPr lang="en-US" sz="1400" dirty="0">
                <a:solidFill>
                  <a:srgbClr val="55575A"/>
                </a:solidFill>
                <a:latin typeface="Manrope" pitchFamily="34" charset="0"/>
                <a:ea typeface="Manrope" pitchFamily="34" charset="-122"/>
                <a:cs typeface="Manrope" pitchFamily="34" charset="-120"/>
              </a:rPr>
              <a:t> These variables show stronger relationships with quality and benefit most from transformation, leading to more reliable predictions.</a:t>
            </a:r>
            <a:endParaRPr lang="en-US" sz="1400" dirty="0"/>
          </a:p>
        </p:txBody>
      </p:sp>
      <p:sp>
        <p:nvSpPr>
          <p:cNvPr id="35" name="Rectangle 34">
            <a:extLst>
              <a:ext uri="{FF2B5EF4-FFF2-40B4-BE49-F238E27FC236}">
                <a16:creationId xmlns:a16="http://schemas.microsoft.com/office/drawing/2014/main" id="{ED264819-C631-518D-DC6F-96DA5A933E76}"/>
              </a:ext>
            </a:extLst>
          </p:cNvPr>
          <p:cNvSpPr/>
          <p:nvPr/>
        </p:nvSpPr>
        <p:spPr>
          <a:xfrm>
            <a:off x="12847320" y="7798458"/>
            <a:ext cx="1661160" cy="3269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180534" y="499229"/>
            <a:ext cx="2269331" cy="283607"/>
          </a:xfrm>
          <a:prstGeom prst="rect">
            <a:avLst/>
          </a:prstGeom>
          <a:noFill/>
          <a:ln/>
        </p:spPr>
        <p:txBody>
          <a:bodyPr wrap="none" lIns="0" tIns="0" rIns="0" bIns="0" rtlCol="0" anchor="t"/>
          <a:lstStyle/>
          <a:p>
            <a:pPr marL="0" indent="0" algn="ctr">
              <a:lnSpc>
                <a:spcPts val="2200"/>
              </a:lnSpc>
              <a:buNone/>
            </a:pPr>
            <a:r>
              <a:rPr lang="en-US" sz="1750" dirty="0">
                <a:solidFill>
                  <a:srgbClr val="0C0D0F"/>
                </a:solidFill>
                <a:latin typeface="Inter" pitchFamily="34" charset="0"/>
                <a:ea typeface="Inter" pitchFamily="34" charset="-122"/>
                <a:cs typeface="Inter" pitchFamily="34" charset="-120"/>
              </a:rPr>
              <a:t>Chapter 4</a:t>
            </a:r>
            <a:endParaRPr lang="en-US" sz="1750" dirty="0"/>
          </a:p>
        </p:txBody>
      </p:sp>
      <p:sp>
        <p:nvSpPr>
          <p:cNvPr id="3" name="Text 1"/>
          <p:cNvSpPr/>
          <p:nvPr/>
        </p:nvSpPr>
        <p:spPr>
          <a:xfrm>
            <a:off x="3905250" y="964287"/>
            <a:ext cx="6819900" cy="782955"/>
          </a:xfrm>
          <a:prstGeom prst="rect">
            <a:avLst/>
          </a:prstGeom>
          <a:noFill/>
          <a:ln/>
        </p:spPr>
        <p:txBody>
          <a:bodyPr wrap="none" lIns="0" tIns="0" rIns="0" bIns="0" rtlCol="0" anchor="t"/>
          <a:lstStyle/>
          <a:p>
            <a:pPr marL="0" indent="0" algn="ctr">
              <a:lnSpc>
                <a:spcPts val="6150"/>
              </a:lnSpc>
              <a:buNone/>
            </a:pPr>
            <a:r>
              <a:rPr lang="en-US" sz="4900" dirty="0">
                <a:solidFill>
                  <a:srgbClr val="0C0D0F"/>
                </a:solidFill>
                <a:latin typeface="Inter" pitchFamily="34" charset="0"/>
                <a:ea typeface="Inter" pitchFamily="34" charset="-122"/>
                <a:cs typeface="Inter" pitchFamily="34" charset="-120"/>
              </a:rPr>
              <a:t>Transformation Results</a:t>
            </a:r>
            <a:endParaRPr lang="en-US" sz="4900" dirty="0"/>
          </a:p>
        </p:txBody>
      </p:sp>
      <p:sp>
        <p:nvSpPr>
          <p:cNvPr id="4" name="Text 2"/>
          <p:cNvSpPr/>
          <p:nvPr/>
        </p:nvSpPr>
        <p:spPr>
          <a:xfrm>
            <a:off x="635318" y="2019538"/>
            <a:ext cx="13359765" cy="581025"/>
          </a:xfrm>
          <a:prstGeom prst="rect">
            <a:avLst/>
          </a:prstGeom>
          <a:noFill/>
          <a:ln/>
        </p:spPr>
        <p:txBody>
          <a:bodyPr wrap="square" lIns="0" tIns="0" rIns="0" bIns="0" rtlCol="0" anchor="t"/>
          <a:lstStyle/>
          <a:p>
            <a:pPr marL="0" indent="0" algn="l">
              <a:lnSpc>
                <a:spcPts val="2250"/>
              </a:lnSpc>
              <a:buNone/>
            </a:pPr>
            <a:r>
              <a:rPr lang="en-US" sz="1400" dirty="0">
                <a:solidFill>
                  <a:srgbClr val="55575A"/>
                </a:solidFill>
                <a:latin typeface="Manrope" pitchFamily="34" charset="0"/>
                <a:ea typeface="Manrope" pitchFamily="34" charset="-122"/>
                <a:cs typeface="Manrope" pitchFamily="34" charset="-120"/>
              </a:rPr>
              <a:t>The applied transformations significantly reduced the skewness of our key variables, bringing them closer to normal distributions. Following this, all variables were normalized to a [0,1] range using min-max scaling to ensure consistency for model input.</a:t>
            </a:r>
            <a:endParaRPr lang="en-US" sz="1400" dirty="0"/>
          </a:p>
        </p:txBody>
      </p:sp>
      <p:sp>
        <p:nvSpPr>
          <p:cNvPr id="5" name="Shape 3"/>
          <p:cNvSpPr/>
          <p:nvPr/>
        </p:nvSpPr>
        <p:spPr>
          <a:xfrm>
            <a:off x="635318" y="2804755"/>
            <a:ext cx="13359765" cy="2625328"/>
          </a:xfrm>
          <a:prstGeom prst="roundRect">
            <a:avLst>
              <a:gd name="adj" fmla="val 6224"/>
            </a:avLst>
          </a:prstGeom>
          <a:noFill/>
          <a:ln w="7620">
            <a:solidFill>
              <a:srgbClr val="000000">
                <a:alpha val="8000"/>
              </a:srgbClr>
            </a:solidFill>
            <a:prstDash val="solid"/>
          </a:ln>
        </p:spPr>
        <p:txBody>
          <a:bodyPr/>
          <a:lstStyle/>
          <a:p>
            <a:endParaRPr lang="en-AU"/>
          </a:p>
        </p:txBody>
      </p:sp>
      <p:sp>
        <p:nvSpPr>
          <p:cNvPr id="6" name="Shape 4"/>
          <p:cNvSpPr/>
          <p:nvPr/>
        </p:nvSpPr>
        <p:spPr>
          <a:xfrm>
            <a:off x="642938" y="2812375"/>
            <a:ext cx="13344525" cy="516493"/>
          </a:xfrm>
          <a:prstGeom prst="rect">
            <a:avLst/>
          </a:prstGeom>
          <a:solidFill>
            <a:srgbClr val="FFFFFF">
              <a:alpha val="4000"/>
            </a:srgbClr>
          </a:solidFill>
          <a:ln/>
        </p:spPr>
        <p:txBody>
          <a:bodyPr/>
          <a:lstStyle/>
          <a:p>
            <a:endParaRPr lang="en-AU"/>
          </a:p>
        </p:txBody>
      </p:sp>
      <p:sp>
        <p:nvSpPr>
          <p:cNvPr id="7" name="Text 5"/>
          <p:cNvSpPr/>
          <p:nvPr/>
        </p:nvSpPr>
        <p:spPr>
          <a:xfrm>
            <a:off x="824389" y="2928818"/>
            <a:ext cx="2269331" cy="283607"/>
          </a:xfrm>
          <a:prstGeom prst="rect">
            <a:avLst/>
          </a:prstGeom>
          <a:noFill/>
          <a:ln/>
        </p:spPr>
        <p:txBody>
          <a:bodyPr wrap="none" lIns="0" tIns="0" rIns="0" bIns="0" rtlCol="0" anchor="t"/>
          <a:lstStyle/>
          <a:p>
            <a:pPr marL="0" indent="0" algn="l">
              <a:lnSpc>
                <a:spcPts val="2200"/>
              </a:lnSpc>
              <a:buNone/>
            </a:pPr>
            <a:r>
              <a:rPr lang="en-US" sz="1750" dirty="0">
                <a:solidFill>
                  <a:srgbClr val="0C0D0F"/>
                </a:solidFill>
                <a:latin typeface="Inter" pitchFamily="34" charset="0"/>
                <a:ea typeface="Inter" pitchFamily="34" charset="-122"/>
                <a:cs typeface="Inter" pitchFamily="34" charset="-120"/>
              </a:rPr>
              <a:t>Variable</a:t>
            </a:r>
            <a:endParaRPr lang="en-US" sz="1750" dirty="0"/>
          </a:p>
        </p:txBody>
      </p:sp>
      <p:sp>
        <p:nvSpPr>
          <p:cNvPr id="8" name="Text 6"/>
          <p:cNvSpPr/>
          <p:nvPr/>
        </p:nvSpPr>
        <p:spPr>
          <a:xfrm>
            <a:off x="4164330" y="2928818"/>
            <a:ext cx="3547229" cy="283607"/>
          </a:xfrm>
          <a:prstGeom prst="rect">
            <a:avLst/>
          </a:prstGeom>
          <a:noFill/>
          <a:ln/>
        </p:spPr>
        <p:txBody>
          <a:bodyPr wrap="none" lIns="0" tIns="0" rIns="0" bIns="0" rtlCol="0" anchor="t"/>
          <a:lstStyle/>
          <a:p>
            <a:pPr marL="0" indent="0" algn="l">
              <a:lnSpc>
                <a:spcPts val="2200"/>
              </a:lnSpc>
              <a:buNone/>
            </a:pPr>
            <a:r>
              <a:rPr lang="en-US" sz="1750" dirty="0">
                <a:solidFill>
                  <a:srgbClr val="0C0D0F"/>
                </a:solidFill>
                <a:latin typeface="Inter" pitchFamily="34" charset="0"/>
                <a:ea typeface="Inter" pitchFamily="34" charset="-122"/>
                <a:cs typeface="Inter" pitchFamily="34" charset="-120"/>
              </a:rPr>
              <a:t>Skewness Before Transformation</a:t>
            </a:r>
            <a:endParaRPr lang="en-US" sz="1750" dirty="0"/>
          </a:p>
        </p:txBody>
      </p:sp>
      <p:sp>
        <p:nvSpPr>
          <p:cNvPr id="9" name="Text 7"/>
          <p:cNvSpPr/>
          <p:nvPr/>
        </p:nvSpPr>
        <p:spPr>
          <a:xfrm>
            <a:off x="8834914" y="2928818"/>
            <a:ext cx="3361730" cy="283607"/>
          </a:xfrm>
          <a:prstGeom prst="rect">
            <a:avLst/>
          </a:prstGeom>
          <a:noFill/>
          <a:ln/>
        </p:spPr>
        <p:txBody>
          <a:bodyPr wrap="none" lIns="0" tIns="0" rIns="0" bIns="0" rtlCol="0" anchor="t"/>
          <a:lstStyle/>
          <a:p>
            <a:pPr marL="0" indent="0" algn="l">
              <a:lnSpc>
                <a:spcPts val="2200"/>
              </a:lnSpc>
              <a:buNone/>
            </a:pPr>
            <a:r>
              <a:rPr lang="en-US" sz="1750" dirty="0">
                <a:solidFill>
                  <a:srgbClr val="0C0D0F"/>
                </a:solidFill>
                <a:latin typeface="Inter" pitchFamily="34" charset="0"/>
                <a:ea typeface="Inter" pitchFamily="34" charset="-122"/>
                <a:cs typeface="Inter" pitchFamily="34" charset="-120"/>
              </a:rPr>
              <a:t>Skewness After Transformation</a:t>
            </a:r>
            <a:endParaRPr lang="en-US" sz="1750" dirty="0"/>
          </a:p>
        </p:txBody>
      </p:sp>
      <p:sp>
        <p:nvSpPr>
          <p:cNvPr id="10" name="Shape 8"/>
          <p:cNvSpPr/>
          <p:nvPr/>
        </p:nvSpPr>
        <p:spPr>
          <a:xfrm>
            <a:off x="642938" y="3328868"/>
            <a:ext cx="13344525" cy="523399"/>
          </a:xfrm>
          <a:prstGeom prst="rect">
            <a:avLst/>
          </a:prstGeom>
          <a:solidFill>
            <a:srgbClr val="000000">
              <a:alpha val="4000"/>
            </a:srgbClr>
          </a:solidFill>
          <a:ln/>
        </p:spPr>
        <p:txBody>
          <a:bodyPr/>
          <a:lstStyle/>
          <a:p>
            <a:endParaRPr lang="en-AU"/>
          </a:p>
        </p:txBody>
      </p:sp>
      <p:sp>
        <p:nvSpPr>
          <p:cNvPr id="11" name="Text 9"/>
          <p:cNvSpPr/>
          <p:nvPr/>
        </p:nvSpPr>
        <p:spPr>
          <a:xfrm>
            <a:off x="824389" y="3445312"/>
            <a:ext cx="2969419" cy="290513"/>
          </a:xfrm>
          <a:prstGeom prst="rect">
            <a:avLst/>
          </a:prstGeom>
          <a:noFill/>
          <a:ln/>
        </p:spPr>
        <p:txBody>
          <a:bodyPr wrap="none" lIns="0" tIns="0" rIns="0" bIns="0" rtlCol="0" anchor="t"/>
          <a:lstStyle/>
          <a:p>
            <a:pPr marL="0" indent="0" algn="l">
              <a:lnSpc>
                <a:spcPts val="2250"/>
              </a:lnSpc>
              <a:buNone/>
            </a:pPr>
            <a:r>
              <a:rPr lang="en-US" sz="1400" dirty="0">
                <a:solidFill>
                  <a:srgbClr val="55575A"/>
                </a:solidFill>
                <a:latin typeface="Manrope" pitchFamily="34" charset="0"/>
                <a:ea typeface="Manrope" pitchFamily="34" charset="-122"/>
                <a:cs typeface="Manrope" pitchFamily="34" charset="-120"/>
              </a:rPr>
              <a:t>Fixed Acidity (X1)</a:t>
            </a:r>
            <a:endParaRPr lang="en-US" sz="1400" dirty="0"/>
          </a:p>
        </p:txBody>
      </p:sp>
      <p:sp>
        <p:nvSpPr>
          <p:cNvPr id="12" name="Text 10"/>
          <p:cNvSpPr/>
          <p:nvPr/>
        </p:nvSpPr>
        <p:spPr>
          <a:xfrm>
            <a:off x="4164330" y="3445312"/>
            <a:ext cx="4300061" cy="290513"/>
          </a:xfrm>
          <a:prstGeom prst="rect">
            <a:avLst/>
          </a:prstGeom>
          <a:noFill/>
          <a:ln/>
        </p:spPr>
        <p:txBody>
          <a:bodyPr wrap="none" lIns="0" tIns="0" rIns="0" bIns="0" rtlCol="0" anchor="t"/>
          <a:lstStyle/>
          <a:p>
            <a:pPr marL="0" indent="0" algn="l">
              <a:lnSpc>
                <a:spcPts val="2250"/>
              </a:lnSpc>
              <a:buNone/>
            </a:pPr>
            <a:r>
              <a:rPr lang="en-US" sz="1400" dirty="0">
                <a:solidFill>
                  <a:srgbClr val="F44444"/>
                </a:solidFill>
                <a:latin typeface="Manrope" pitchFamily="34" charset="0"/>
                <a:ea typeface="Manrope" pitchFamily="34" charset="-122"/>
                <a:cs typeface="Manrope" pitchFamily="34" charset="-120"/>
              </a:rPr>
              <a:t>1.2</a:t>
            </a:r>
            <a:endParaRPr lang="en-US" sz="1400" dirty="0"/>
          </a:p>
        </p:txBody>
      </p:sp>
      <p:sp>
        <p:nvSpPr>
          <p:cNvPr id="13" name="Text 11"/>
          <p:cNvSpPr/>
          <p:nvPr/>
        </p:nvSpPr>
        <p:spPr>
          <a:xfrm>
            <a:off x="8834914" y="3445312"/>
            <a:ext cx="4971098" cy="290513"/>
          </a:xfrm>
          <a:prstGeom prst="rect">
            <a:avLst/>
          </a:prstGeom>
          <a:noFill/>
          <a:ln/>
        </p:spPr>
        <p:txBody>
          <a:bodyPr wrap="none" lIns="0" tIns="0" rIns="0" bIns="0" rtlCol="0" anchor="t"/>
          <a:lstStyle/>
          <a:p>
            <a:pPr marL="0" indent="0" algn="l">
              <a:lnSpc>
                <a:spcPts val="2250"/>
              </a:lnSpc>
              <a:buNone/>
            </a:pPr>
            <a:r>
              <a:rPr lang="en-US" sz="1400" dirty="0">
                <a:solidFill>
                  <a:srgbClr val="5CC97B"/>
                </a:solidFill>
                <a:latin typeface="Manrope" pitchFamily="34" charset="0"/>
                <a:ea typeface="Manrope" pitchFamily="34" charset="-122"/>
                <a:cs typeface="Manrope" pitchFamily="34" charset="-120"/>
              </a:rPr>
              <a:t>0.3</a:t>
            </a:r>
            <a:endParaRPr lang="en-US" sz="1400" dirty="0"/>
          </a:p>
        </p:txBody>
      </p:sp>
      <p:sp>
        <p:nvSpPr>
          <p:cNvPr id="14" name="Shape 12"/>
          <p:cNvSpPr/>
          <p:nvPr/>
        </p:nvSpPr>
        <p:spPr>
          <a:xfrm>
            <a:off x="642938" y="3852267"/>
            <a:ext cx="13344525" cy="523399"/>
          </a:xfrm>
          <a:prstGeom prst="rect">
            <a:avLst/>
          </a:prstGeom>
          <a:solidFill>
            <a:srgbClr val="FFFFFF">
              <a:alpha val="4000"/>
            </a:srgbClr>
          </a:solidFill>
          <a:ln/>
        </p:spPr>
        <p:txBody>
          <a:bodyPr/>
          <a:lstStyle/>
          <a:p>
            <a:endParaRPr lang="en-AU"/>
          </a:p>
        </p:txBody>
      </p:sp>
      <p:sp>
        <p:nvSpPr>
          <p:cNvPr id="15" name="Text 13"/>
          <p:cNvSpPr/>
          <p:nvPr/>
        </p:nvSpPr>
        <p:spPr>
          <a:xfrm>
            <a:off x="824389" y="3968710"/>
            <a:ext cx="2969419" cy="290513"/>
          </a:xfrm>
          <a:prstGeom prst="rect">
            <a:avLst/>
          </a:prstGeom>
          <a:noFill/>
          <a:ln/>
        </p:spPr>
        <p:txBody>
          <a:bodyPr wrap="none" lIns="0" tIns="0" rIns="0" bIns="0" rtlCol="0" anchor="t"/>
          <a:lstStyle/>
          <a:p>
            <a:pPr marL="0" indent="0" algn="l">
              <a:lnSpc>
                <a:spcPts val="2250"/>
              </a:lnSpc>
              <a:buNone/>
            </a:pPr>
            <a:r>
              <a:rPr lang="en-US" sz="1400" dirty="0">
                <a:solidFill>
                  <a:srgbClr val="55575A"/>
                </a:solidFill>
                <a:latin typeface="Manrope" pitchFamily="34" charset="0"/>
                <a:ea typeface="Manrope" pitchFamily="34" charset="-122"/>
                <a:cs typeface="Manrope" pitchFamily="34" charset="-120"/>
              </a:rPr>
              <a:t>Volatile Acidity (X2)</a:t>
            </a:r>
            <a:endParaRPr lang="en-US" sz="1400" dirty="0"/>
          </a:p>
        </p:txBody>
      </p:sp>
      <p:sp>
        <p:nvSpPr>
          <p:cNvPr id="16" name="Text 14"/>
          <p:cNvSpPr/>
          <p:nvPr/>
        </p:nvSpPr>
        <p:spPr>
          <a:xfrm>
            <a:off x="4164330" y="3968710"/>
            <a:ext cx="4300061" cy="290513"/>
          </a:xfrm>
          <a:prstGeom prst="rect">
            <a:avLst/>
          </a:prstGeom>
          <a:noFill/>
          <a:ln/>
        </p:spPr>
        <p:txBody>
          <a:bodyPr wrap="none" lIns="0" tIns="0" rIns="0" bIns="0" rtlCol="0" anchor="t"/>
          <a:lstStyle/>
          <a:p>
            <a:pPr marL="0" indent="0" algn="l">
              <a:lnSpc>
                <a:spcPts val="2250"/>
              </a:lnSpc>
              <a:buNone/>
            </a:pPr>
            <a:r>
              <a:rPr lang="en-US" sz="1400" dirty="0">
                <a:solidFill>
                  <a:srgbClr val="F44444"/>
                </a:solidFill>
                <a:latin typeface="Manrope" pitchFamily="34" charset="0"/>
                <a:ea typeface="Manrope" pitchFamily="34" charset="-122"/>
                <a:cs typeface="Manrope" pitchFamily="34" charset="-120"/>
              </a:rPr>
              <a:t>2.1</a:t>
            </a:r>
            <a:endParaRPr lang="en-US" sz="1400" dirty="0"/>
          </a:p>
        </p:txBody>
      </p:sp>
      <p:sp>
        <p:nvSpPr>
          <p:cNvPr id="17" name="Text 15"/>
          <p:cNvSpPr/>
          <p:nvPr/>
        </p:nvSpPr>
        <p:spPr>
          <a:xfrm>
            <a:off x="8834914" y="3968710"/>
            <a:ext cx="4971098" cy="290513"/>
          </a:xfrm>
          <a:prstGeom prst="rect">
            <a:avLst/>
          </a:prstGeom>
          <a:noFill/>
          <a:ln/>
        </p:spPr>
        <p:txBody>
          <a:bodyPr wrap="none" lIns="0" tIns="0" rIns="0" bIns="0" rtlCol="0" anchor="t"/>
          <a:lstStyle/>
          <a:p>
            <a:pPr marL="0" indent="0" algn="l">
              <a:lnSpc>
                <a:spcPts val="2250"/>
              </a:lnSpc>
              <a:buNone/>
            </a:pPr>
            <a:r>
              <a:rPr lang="en-US" sz="1400" dirty="0">
                <a:solidFill>
                  <a:srgbClr val="5CC97B"/>
                </a:solidFill>
                <a:latin typeface="Manrope" pitchFamily="34" charset="0"/>
                <a:ea typeface="Manrope" pitchFamily="34" charset="-122"/>
                <a:cs typeface="Manrope" pitchFamily="34" charset="-120"/>
              </a:rPr>
              <a:t>0.8</a:t>
            </a:r>
            <a:endParaRPr lang="en-US" sz="1400" dirty="0"/>
          </a:p>
        </p:txBody>
      </p:sp>
      <p:sp>
        <p:nvSpPr>
          <p:cNvPr id="18" name="Shape 16"/>
          <p:cNvSpPr/>
          <p:nvPr/>
        </p:nvSpPr>
        <p:spPr>
          <a:xfrm>
            <a:off x="642938" y="4375666"/>
            <a:ext cx="13344525" cy="523399"/>
          </a:xfrm>
          <a:prstGeom prst="rect">
            <a:avLst/>
          </a:prstGeom>
          <a:solidFill>
            <a:srgbClr val="000000">
              <a:alpha val="4000"/>
            </a:srgbClr>
          </a:solidFill>
          <a:ln/>
        </p:spPr>
        <p:txBody>
          <a:bodyPr/>
          <a:lstStyle/>
          <a:p>
            <a:endParaRPr lang="en-AU"/>
          </a:p>
        </p:txBody>
      </p:sp>
      <p:sp>
        <p:nvSpPr>
          <p:cNvPr id="19" name="Text 17"/>
          <p:cNvSpPr/>
          <p:nvPr/>
        </p:nvSpPr>
        <p:spPr>
          <a:xfrm>
            <a:off x="824389" y="4492109"/>
            <a:ext cx="2969419" cy="290513"/>
          </a:xfrm>
          <a:prstGeom prst="rect">
            <a:avLst/>
          </a:prstGeom>
          <a:noFill/>
          <a:ln/>
        </p:spPr>
        <p:txBody>
          <a:bodyPr wrap="none" lIns="0" tIns="0" rIns="0" bIns="0" rtlCol="0" anchor="t"/>
          <a:lstStyle/>
          <a:p>
            <a:pPr marL="0" indent="0" algn="l">
              <a:lnSpc>
                <a:spcPts val="2250"/>
              </a:lnSpc>
              <a:buNone/>
            </a:pPr>
            <a:r>
              <a:rPr lang="en-US" sz="1400" dirty="0">
                <a:solidFill>
                  <a:srgbClr val="55575A"/>
                </a:solidFill>
                <a:latin typeface="Manrope" pitchFamily="34" charset="0"/>
                <a:ea typeface="Manrope" pitchFamily="34" charset="-122"/>
                <a:cs typeface="Manrope" pitchFamily="34" charset="-120"/>
              </a:rPr>
              <a:t>Residual Sugar (X3)</a:t>
            </a:r>
            <a:endParaRPr lang="en-US" sz="1400" dirty="0"/>
          </a:p>
        </p:txBody>
      </p:sp>
      <p:sp>
        <p:nvSpPr>
          <p:cNvPr id="20" name="Text 18"/>
          <p:cNvSpPr/>
          <p:nvPr/>
        </p:nvSpPr>
        <p:spPr>
          <a:xfrm>
            <a:off x="4164330" y="4492109"/>
            <a:ext cx="4300061" cy="290513"/>
          </a:xfrm>
          <a:prstGeom prst="rect">
            <a:avLst/>
          </a:prstGeom>
          <a:noFill/>
          <a:ln/>
        </p:spPr>
        <p:txBody>
          <a:bodyPr wrap="none" lIns="0" tIns="0" rIns="0" bIns="0" rtlCol="0" anchor="t"/>
          <a:lstStyle/>
          <a:p>
            <a:pPr marL="0" indent="0" algn="l">
              <a:lnSpc>
                <a:spcPts val="2250"/>
              </a:lnSpc>
              <a:buNone/>
            </a:pPr>
            <a:r>
              <a:rPr lang="en-US" sz="1400" dirty="0">
                <a:solidFill>
                  <a:srgbClr val="F44444"/>
                </a:solidFill>
                <a:latin typeface="Manrope" pitchFamily="34" charset="0"/>
                <a:ea typeface="Manrope" pitchFamily="34" charset="-122"/>
                <a:cs typeface="Manrope" pitchFamily="34" charset="-120"/>
              </a:rPr>
              <a:t>3.5</a:t>
            </a:r>
            <a:endParaRPr lang="en-US" sz="1400" dirty="0"/>
          </a:p>
        </p:txBody>
      </p:sp>
      <p:sp>
        <p:nvSpPr>
          <p:cNvPr id="21" name="Text 19"/>
          <p:cNvSpPr/>
          <p:nvPr/>
        </p:nvSpPr>
        <p:spPr>
          <a:xfrm>
            <a:off x="8834914" y="4492109"/>
            <a:ext cx="4971098" cy="290513"/>
          </a:xfrm>
          <a:prstGeom prst="rect">
            <a:avLst/>
          </a:prstGeom>
          <a:noFill/>
          <a:ln/>
        </p:spPr>
        <p:txBody>
          <a:bodyPr wrap="none" lIns="0" tIns="0" rIns="0" bIns="0" rtlCol="0" anchor="t"/>
          <a:lstStyle/>
          <a:p>
            <a:pPr marL="0" indent="0" algn="l">
              <a:lnSpc>
                <a:spcPts val="2250"/>
              </a:lnSpc>
              <a:buNone/>
            </a:pPr>
            <a:r>
              <a:rPr lang="en-US" sz="1400" dirty="0">
                <a:solidFill>
                  <a:srgbClr val="5CC97B"/>
                </a:solidFill>
                <a:latin typeface="Manrope" pitchFamily="34" charset="0"/>
                <a:ea typeface="Manrope" pitchFamily="34" charset="-122"/>
                <a:cs typeface="Manrope" pitchFamily="34" charset="-120"/>
              </a:rPr>
              <a:t>0.9</a:t>
            </a:r>
            <a:endParaRPr lang="en-US" sz="1400" dirty="0"/>
          </a:p>
        </p:txBody>
      </p:sp>
      <p:sp>
        <p:nvSpPr>
          <p:cNvPr id="22" name="Shape 20"/>
          <p:cNvSpPr/>
          <p:nvPr/>
        </p:nvSpPr>
        <p:spPr>
          <a:xfrm>
            <a:off x="642938" y="4899065"/>
            <a:ext cx="13344525" cy="523399"/>
          </a:xfrm>
          <a:prstGeom prst="rect">
            <a:avLst/>
          </a:prstGeom>
          <a:solidFill>
            <a:srgbClr val="FFFFFF">
              <a:alpha val="4000"/>
            </a:srgbClr>
          </a:solidFill>
          <a:ln/>
        </p:spPr>
        <p:txBody>
          <a:bodyPr/>
          <a:lstStyle/>
          <a:p>
            <a:endParaRPr lang="en-AU"/>
          </a:p>
        </p:txBody>
      </p:sp>
      <p:sp>
        <p:nvSpPr>
          <p:cNvPr id="23" name="Text 21"/>
          <p:cNvSpPr/>
          <p:nvPr/>
        </p:nvSpPr>
        <p:spPr>
          <a:xfrm>
            <a:off x="824389" y="5015508"/>
            <a:ext cx="2969419" cy="290513"/>
          </a:xfrm>
          <a:prstGeom prst="rect">
            <a:avLst/>
          </a:prstGeom>
          <a:noFill/>
          <a:ln/>
        </p:spPr>
        <p:txBody>
          <a:bodyPr wrap="none" lIns="0" tIns="0" rIns="0" bIns="0" rtlCol="0" anchor="t"/>
          <a:lstStyle/>
          <a:p>
            <a:pPr marL="0" indent="0" algn="l">
              <a:lnSpc>
                <a:spcPts val="2250"/>
              </a:lnSpc>
              <a:buNone/>
            </a:pPr>
            <a:r>
              <a:rPr lang="en-US" sz="1400" dirty="0">
                <a:solidFill>
                  <a:srgbClr val="55575A"/>
                </a:solidFill>
                <a:latin typeface="Manrope" pitchFamily="34" charset="0"/>
                <a:ea typeface="Manrope" pitchFamily="34" charset="-122"/>
                <a:cs typeface="Manrope" pitchFamily="34" charset="-120"/>
              </a:rPr>
              <a:t>Alcohol (X6)</a:t>
            </a:r>
            <a:endParaRPr lang="en-US" sz="1400" dirty="0"/>
          </a:p>
        </p:txBody>
      </p:sp>
      <p:sp>
        <p:nvSpPr>
          <p:cNvPr id="24" name="Text 22"/>
          <p:cNvSpPr/>
          <p:nvPr/>
        </p:nvSpPr>
        <p:spPr>
          <a:xfrm>
            <a:off x="4164330" y="5015508"/>
            <a:ext cx="4300061" cy="290513"/>
          </a:xfrm>
          <a:prstGeom prst="rect">
            <a:avLst/>
          </a:prstGeom>
          <a:noFill/>
          <a:ln/>
        </p:spPr>
        <p:txBody>
          <a:bodyPr wrap="none" lIns="0" tIns="0" rIns="0" bIns="0" rtlCol="0" anchor="t"/>
          <a:lstStyle/>
          <a:p>
            <a:pPr marL="0" indent="0" algn="l">
              <a:lnSpc>
                <a:spcPts val="2250"/>
              </a:lnSpc>
              <a:buNone/>
            </a:pPr>
            <a:r>
              <a:rPr lang="en-US" sz="1400" dirty="0">
                <a:solidFill>
                  <a:srgbClr val="F44444"/>
                </a:solidFill>
                <a:latin typeface="Manrope" pitchFamily="34" charset="0"/>
                <a:ea typeface="Manrope" pitchFamily="34" charset="-122"/>
                <a:cs typeface="Manrope" pitchFamily="34" charset="-120"/>
              </a:rPr>
              <a:t>0.9</a:t>
            </a:r>
            <a:endParaRPr lang="en-US" sz="1400" dirty="0"/>
          </a:p>
        </p:txBody>
      </p:sp>
      <p:sp>
        <p:nvSpPr>
          <p:cNvPr id="25" name="Text 23"/>
          <p:cNvSpPr/>
          <p:nvPr/>
        </p:nvSpPr>
        <p:spPr>
          <a:xfrm>
            <a:off x="8834914" y="5015508"/>
            <a:ext cx="4971098" cy="290513"/>
          </a:xfrm>
          <a:prstGeom prst="rect">
            <a:avLst/>
          </a:prstGeom>
          <a:noFill/>
          <a:ln/>
        </p:spPr>
        <p:txBody>
          <a:bodyPr wrap="none" lIns="0" tIns="0" rIns="0" bIns="0" rtlCol="0" anchor="t"/>
          <a:lstStyle/>
          <a:p>
            <a:pPr marL="0" indent="0" algn="l">
              <a:lnSpc>
                <a:spcPts val="2250"/>
              </a:lnSpc>
              <a:buNone/>
            </a:pPr>
            <a:r>
              <a:rPr lang="en-US" sz="1400" dirty="0">
                <a:solidFill>
                  <a:srgbClr val="5CC97B"/>
                </a:solidFill>
                <a:latin typeface="Manrope" pitchFamily="34" charset="0"/>
                <a:ea typeface="Manrope" pitchFamily="34" charset="-122"/>
                <a:cs typeface="Manrope" pitchFamily="34" charset="-120"/>
              </a:rPr>
              <a:t>0.4</a:t>
            </a:r>
            <a:endParaRPr lang="en-US" sz="1400" dirty="0"/>
          </a:p>
        </p:txBody>
      </p:sp>
      <p:sp>
        <p:nvSpPr>
          <p:cNvPr id="26" name="Shape 24"/>
          <p:cNvSpPr/>
          <p:nvPr/>
        </p:nvSpPr>
        <p:spPr>
          <a:xfrm>
            <a:off x="635318" y="5634276"/>
            <a:ext cx="13359765" cy="2098238"/>
          </a:xfrm>
          <a:prstGeom prst="roundRect">
            <a:avLst>
              <a:gd name="adj" fmla="val 7787"/>
            </a:avLst>
          </a:prstGeom>
          <a:solidFill>
            <a:srgbClr val="B6D6FC"/>
          </a:solidFill>
          <a:ln/>
        </p:spPr>
        <p:txBody>
          <a:bodyPr/>
          <a:lstStyle/>
          <a:p>
            <a:endParaRPr lang="en-AU"/>
          </a:p>
        </p:txBody>
      </p:sp>
      <p:sp>
        <p:nvSpPr>
          <p:cNvPr id="28" name="Text 25"/>
          <p:cNvSpPr/>
          <p:nvPr/>
        </p:nvSpPr>
        <p:spPr>
          <a:xfrm>
            <a:off x="1281827" y="5861090"/>
            <a:ext cx="2412325" cy="283607"/>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Inter" pitchFamily="34" charset="0"/>
                <a:ea typeface="Inter" pitchFamily="34" charset="-122"/>
                <a:cs typeface="Inter" pitchFamily="34" charset="-120"/>
              </a:rPr>
              <a:t>Normalization Formula</a:t>
            </a:r>
            <a:endParaRPr lang="en-US" sz="1750" b="1" dirty="0"/>
          </a:p>
        </p:txBody>
      </p:sp>
      <p:sp>
        <p:nvSpPr>
          <p:cNvPr id="29" name="Text 26"/>
          <p:cNvSpPr/>
          <p:nvPr/>
        </p:nvSpPr>
        <p:spPr>
          <a:xfrm>
            <a:off x="1281827" y="6374368"/>
            <a:ext cx="12531804" cy="583883"/>
          </a:xfrm>
          <a:prstGeom prst="rect">
            <a:avLst/>
          </a:prstGeom>
          <a:noFill/>
          <a:ln/>
        </p:spPr>
        <p:txBody>
          <a:bodyPr wrap="square" lIns="0" tIns="0" rIns="0" bIns="0" rtlCol="0" anchor="t"/>
          <a:lstStyle/>
          <a:p>
            <a:pPr marL="0" indent="0" algn="l">
              <a:lnSpc>
                <a:spcPts val="2550"/>
              </a:lnSpc>
              <a:buNone/>
            </a:pPr>
            <a:endParaRPr lang="en-US" sz="1600" dirty="0"/>
          </a:p>
        </p:txBody>
      </p:sp>
      <p:pic>
        <p:nvPicPr>
          <p:cNvPr id="30" name="Image 1" descr="preencoded.png"/>
          <p:cNvPicPr>
            <a:picLocks noChangeAspect="1"/>
          </p:cNvPicPr>
          <p:nvPr/>
        </p:nvPicPr>
        <p:blipFill>
          <a:blip r:embed="rId3"/>
          <a:stretch>
            <a:fillRect/>
          </a:stretch>
        </p:blipFill>
        <p:spPr>
          <a:xfrm>
            <a:off x="1281827" y="6374368"/>
            <a:ext cx="12531804" cy="583883"/>
          </a:xfrm>
          <a:prstGeom prst="rect">
            <a:avLst/>
          </a:prstGeom>
        </p:spPr>
      </p:pic>
      <p:sp>
        <p:nvSpPr>
          <p:cNvPr id="31" name="Text 27"/>
          <p:cNvSpPr/>
          <p:nvPr/>
        </p:nvSpPr>
        <p:spPr>
          <a:xfrm>
            <a:off x="1281827" y="7187922"/>
            <a:ext cx="12531804" cy="290513"/>
          </a:xfrm>
          <a:prstGeom prst="rect">
            <a:avLst/>
          </a:prstGeom>
          <a:noFill/>
          <a:ln/>
        </p:spPr>
        <p:txBody>
          <a:bodyPr wrap="none" lIns="0" tIns="0" rIns="0" bIns="0" rtlCol="0" anchor="t"/>
          <a:lstStyle/>
          <a:p>
            <a:pPr marL="0" indent="0" algn="l">
              <a:lnSpc>
                <a:spcPts val="2250"/>
              </a:lnSpc>
              <a:buNone/>
            </a:pPr>
            <a:r>
              <a:rPr lang="en-US" sz="1400" dirty="0">
                <a:solidFill>
                  <a:srgbClr val="000000"/>
                </a:solidFill>
                <a:latin typeface="Manrope" pitchFamily="34" charset="0"/>
                <a:ea typeface="Manrope" pitchFamily="34" charset="-122"/>
                <a:cs typeface="Manrope" pitchFamily="34" charset="-120"/>
              </a:rPr>
              <a:t>All variables were normalized to a [0,1] range using min-max scaling.</a:t>
            </a:r>
            <a:endParaRPr lang="en-US" sz="1400" dirty="0"/>
          </a:p>
        </p:txBody>
      </p:sp>
      <p:sp>
        <p:nvSpPr>
          <p:cNvPr id="32" name="Rectangle 31">
            <a:extLst>
              <a:ext uri="{FF2B5EF4-FFF2-40B4-BE49-F238E27FC236}">
                <a16:creationId xmlns:a16="http://schemas.microsoft.com/office/drawing/2014/main" id="{C5160CD3-47FE-06C4-B0EC-470268889124}"/>
              </a:ext>
            </a:extLst>
          </p:cNvPr>
          <p:cNvSpPr/>
          <p:nvPr/>
        </p:nvSpPr>
        <p:spPr>
          <a:xfrm>
            <a:off x="12847320" y="7798458"/>
            <a:ext cx="1661160" cy="3269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606421" y="311825"/>
            <a:ext cx="1417558" cy="177165"/>
          </a:xfrm>
          <a:prstGeom prst="rect">
            <a:avLst/>
          </a:prstGeom>
          <a:noFill/>
          <a:ln/>
        </p:spPr>
        <p:txBody>
          <a:bodyPr wrap="none" lIns="0" tIns="0" rIns="0" bIns="0" rtlCol="0" anchor="t"/>
          <a:lstStyle/>
          <a:p>
            <a:pPr marL="0" indent="0" algn="ctr">
              <a:lnSpc>
                <a:spcPts val="1350"/>
              </a:lnSpc>
              <a:buNone/>
            </a:pPr>
            <a:r>
              <a:rPr lang="en-US" sz="2000" dirty="0">
                <a:solidFill>
                  <a:srgbClr val="0C0D0F"/>
                </a:solidFill>
                <a:latin typeface="Inter" pitchFamily="34" charset="0"/>
                <a:ea typeface="Inter" pitchFamily="34" charset="-122"/>
                <a:cs typeface="Inter" pitchFamily="34" charset="-120"/>
              </a:rPr>
              <a:t>Chapter 5</a:t>
            </a:r>
            <a:endParaRPr lang="en-US" sz="2000" dirty="0"/>
          </a:p>
        </p:txBody>
      </p:sp>
      <p:sp>
        <p:nvSpPr>
          <p:cNvPr id="3" name="Text 1"/>
          <p:cNvSpPr/>
          <p:nvPr/>
        </p:nvSpPr>
        <p:spPr>
          <a:xfrm>
            <a:off x="4310777" y="602337"/>
            <a:ext cx="6008727" cy="488990"/>
          </a:xfrm>
          <a:prstGeom prst="rect">
            <a:avLst/>
          </a:prstGeom>
          <a:noFill/>
          <a:ln/>
        </p:spPr>
        <p:txBody>
          <a:bodyPr wrap="none" lIns="0" tIns="0" rIns="0" bIns="0" rtlCol="0" anchor="t"/>
          <a:lstStyle/>
          <a:p>
            <a:pPr marL="0" indent="0" algn="ctr">
              <a:lnSpc>
                <a:spcPts val="3850"/>
              </a:lnSpc>
              <a:buNone/>
            </a:pPr>
            <a:r>
              <a:rPr lang="en-US" sz="3050" dirty="0">
                <a:solidFill>
                  <a:srgbClr val="0C0D0F"/>
                </a:solidFill>
                <a:latin typeface="Inter" pitchFamily="34" charset="0"/>
                <a:ea typeface="Inter" pitchFamily="34" charset="-122"/>
                <a:cs typeface="Inter" pitchFamily="34" charset="-120"/>
              </a:rPr>
              <a:t>Model Performance Comparison</a:t>
            </a:r>
            <a:endParaRPr lang="en-US" sz="3050" dirty="0"/>
          </a:p>
        </p:txBody>
      </p:sp>
      <p:sp>
        <p:nvSpPr>
          <p:cNvPr id="4" name="Text 2"/>
          <p:cNvSpPr/>
          <p:nvPr/>
        </p:nvSpPr>
        <p:spPr>
          <a:xfrm>
            <a:off x="558614" y="1189075"/>
            <a:ext cx="13836729" cy="384573"/>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We evaluated several aggregation function models based on key error measures and correlation coefficients. </a:t>
            </a:r>
          </a:p>
          <a:p>
            <a:pPr marL="0" indent="0" algn="l">
              <a:lnSpc>
                <a:spcPct val="150000"/>
              </a:lnSpc>
              <a:buNone/>
            </a:pPr>
            <a:r>
              <a:rPr lang="en-US" sz="1200" dirty="0">
                <a:solidFill>
                  <a:srgbClr val="55575A"/>
                </a:solidFill>
                <a:latin typeface="Manrope" pitchFamily="34" charset="0"/>
                <a:ea typeface="Manrope" pitchFamily="34" charset="-122"/>
                <a:cs typeface="Manrope" pitchFamily="34" charset="-120"/>
              </a:rPr>
              <a:t>The objective was to identify the model that demonstrates the highest predictive accuracy and strongest correlation with actual wine quality.</a:t>
            </a:r>
          </a:p>
        </p:txBody>
      </p:sp>
      <p:sp>
        <p:nvSpPr>
          <p:cNvPr id="5" name="Shape 3"/>
          <p:cNvSpPr/>
          <p:nvPr/>
        </p:nvSpPr>
        <p:spPr>
          <a:xfrm>
            <a:off x="518041" y="1898689"/>
            <a:ext cx="13836729" cy="1674257"/>
          </a:xfrm>
          <a:prstGeom prst="roundRect">
            <a:avLst>
              <a:gd name="adj" fmla="val 6097"/>
            </a:avLst>
          </a:prstGeom>
          <a:noFill/>
          <a:ln w="7620">
            <a:solidFill>
              <a:srgbClr val="000000">
                <a:alpha val="8000"/>
              </a:srgbClr>
            </a:solidFill>
            <a:prstDash val="solid"/>
          </a:ln>
        </p:spPr>
        <p:txBody>
          <a:bodyPr/>
          <a:lstStyle/>
          <a:p>
            <a:endParaRPr lang="en-AU" sz="3600"/>
          </a:p>
        </p:txBody>
      </p:sp>
      <p:sp>
        <p:nvSpPr>
          <p:cNvPr id="6" name="Shape 4"/>
          <p:cNvSpPr/>
          <p:nvPr/>
        </p:nvSpPr>
        <p:spPr>
          <a:xfrm>
            <a:off x="525661" y="1906309"/>
            <a:ext cx="13821489" cy="328374"/>
          </a:xfrm>
          <a:prstGeom prst="rect">
            <a:avLst/>
          </a:prstGeom>
          <a:solidFill>
            <a:srgbClr val="FFFFFF">
              <a:alpha val="4000"/>
            </a:srgbClr>
          </a:solidFill>
          <a:ln/>
        </p:spPr>
        <p:txBody>
          <a:bodyPr/>
          <a:lstStyle/>
          <a:p>
            <a:endParaRPr lang="en-AU" sz="3600"/>
          </a:p>
        </p:txBody>
      </p:sp>
      <p:sp>
        <p:nvSpPr>
          <p:cNvPr id="7" name="Text 5"/>
          <p:cNvSpPr/>
          <p:nvPr/>
        </p:nvSpPr>
        <p:spPr>
          <a:xfrm>
            <a:off x="639247" y="1981914"/>
            <a:ext cx="1417558" cy="177165"/>
          </a:xfrm>
          <a:prstGeom prst="rect">
            <a:avLst/>
          </a:prstGeom>
          <a:noFill/>
          <a:ln/>
        </p:spPr>
        <p:txBody>
          <a:bodyPr wrap="none" lIns="0" tIns="0" rIns="0" bIns="0" rtlCol="0" anchor="t"/>
          <a:lstStyle/>
          <a:p>
            <a:pPr marL="0" indent="0" algn="l">
              <a:lnSpc>
                <a:spcPts val="1350"/>
              </a:lnSpc>
              <a:buNone/>
            </a:pPr>
            <a:r>
              <a:rPr lang="en-US" sz="2000" dirty="0">
                <a:solidFill>
                  <a:srgbClr val="0C0D0F"/>
                </a:solidFill>
                <a:latin typeface="Inter" pitchFamily="34" charset="0"/>
                <a:ea typeface="Inter" pitchFamily="34" charset="-122"/>
                <a:cs typeface="Inter" pitchFamily="34" charset="-120"/>
              </a:rPr>
              <a:t>Model</a:t>
            </a:r>
            <a:endParaRPr lang="en-US" sz="2000" dirty="0"/>
          </a:p>
        </p:txBody>
      </p:sp>
      <p:sp>
        <p:nvSpPr>
          <p:cNvPr id="8" name="Text 6"/>
          <p:cNvSpPr/>
          <p:nvPr/>
        </p:nvSpPr>
        <p:spPr>
          <a:xfrm>
            <a:off x="4098370" y="1981914"/>
            <a:ext cx="1417558" cy="177165"/>
          </a:xfrm>
          <a:prstGeom prst="rect">
            <a:avLst/>
          </a:prstGeom>
          <a:noFill/>
          <a:ln/>
        </p:spPr>
        <p:txBody>
          <a:bodyPr wrap="none" lIns="0" tIns="0" rIns="0" bIns="0" rtlCol="0" anchor="t"/>
          <a:lstStyle/>
          <a:p>
            <a:pPr marL="0" indent="0" algn="l">
              <a:lnSpc>
                <a:spcPts val="1350"/>
              </a:lnSpc>
              <a:buNone/>
            </a:pPr>
            <a:r>
              <a:rPr lang="en-US" sz="2000" dirty="0">
                <a:solidFill>
                  <a:srgbClr val="0C0D0F"/>
                </a:solidFill>
                <a:latin typeface="Inter" pitchFamily="34" charset="0"/>
                <a:ea typeface="Inter" pitchFamily="34" charset="-122"/>
                <a:cs typeface="Inter" pitchFamily="34" charset="-120"/>
              </a:rPr>
              <a:t>RMSE</a:t>
            </a:r>
            <a:endParaRPr lang="en-US" sz="2000" dirty="0"/>
          </a:p>
        </p:txBody>
      </p:sp>
      <p:sp>
        <p:nvSpPr>
          <p:cNvPr id="9" name="Text 7"/>
          <p:cNvSpPr/>
          <p:nvPr/>
        </p:nvSpPr>
        <p:spPr>
          <a:xfrm>
            <a:off x="6586181" y="1981914"/>
            <a:ext cx="1417558" cy="177165"/>
          </a:xfrm>
          <a:prstGeom prst="rect">
            <a:avLst/>
          </a:prstGeom>
          <a:noFill/>
          <a:ln/>
        </p:spPr>
        <p:txBody>
          <a:bodyPr wrap="none" lIns="0" tIns="0" rIns="0" bIns="0" rtlCol="0" anchor="t"/>
          <a:lstStyle/>
          <a:p>
            <a:pPr marL="0" indent="0" algn="l">
              <a:lnSpc>
                <a:spcPts val="1350"/>
              </a:lnSpc>
              <a:buNone/>
            </a:pPr>
            <a:r>
              <a:rPr lang="en-US" sz="2000" dirty="0">
                <a:solidFill>
                  <a:srgbClr val="0C0D0F"/>
                </a:solidFill>
                <a:latin typeface="Inter" pitchFamily="34" charset="0"/>
                <a:ea typeface="Inter" pitchFamily="34" charset="-122"/>
                <a:cs typeface="Inter" pitchFamily="34" charset="-120"/>
              </a:rPr>
              <a:t>Avg Abs Error</a:t>
            </a:r>
            <a:endParaRPr lang="en-US" sz="2000" dirty="0"/>
          </a:p>
        </p:txBody>
      </p:sp>
      <p:sp>
        <p:nvSpPr>
          <p:cNvPr id="10" name="Text 8"/>
          <p:cNvSpPr/>
          <p:nvPr/>
        </p:nvSpPr>
        <p:spPr>
          <a:xfrm>
            <a:off x="9073992" y="1981914"/>
            <a:ext cx="1417558" cy="177165"/>
          </a:xfrm>
          <a:prstGeom prst="rect">
            <a:avLst/>
          </a:prstGeom>
          <a:noFill/>
          <a:ln/>
        </p:spPr>
        <p:txBody>
          <a:bodyPr wrap="none" lIns="0" tIns="0" rIns="0" bIns="0" rtlCol="0" anchor="t"/>
          <a:lstStyle/>
          <a:p>
            <a:pPr marL="0" indent="0" algn="l">
              <a:lnSpc>
                <a:spcPts val="1350"/>
              </a:lnSpc>
              <a:buNone/>
            </a:pPr>
            <a:r>
              <a:rPr lang="en-US" sz="2000" dirty="0">
                <a:solidFill>
                  <a:srgbClr val="0C0D0F"/>
                </a:solidFill>
                <a:latin typeface="Inter" pitchFamily="34" charset="0"/>
                <a:ea typeface="Inter" pitchFamily="34" charset="-122"/>
                <a:cs typeface="Inter" pitchFamily="34" charset="-120"/>
              </a:rPr>
              <a:t>Pearson Corr</a:t>
            </a:r>
            <a:endParaRPr lang="en-US" sz="2000" dirty="0"/>
          </a:p>
        </p:txBody>
      </p:sp>
      <p:sp>
        <p:nvSpPr>
          <p:cNvPr id="11" name="Text 9"/>
          <p:cNvSpPr/>
          <p:nvPr/>
        </p:nvSpPr>
        <p:spPr>
          <a:xfrm>
            <a:off x="11700034" y="1981914"/>
            <a:ext cx="1417558" cy="177165"/>
          </a:xfrm>
          <a:prstGeom prst="rect">
            <a:avLst/>
          </a:prstGeom>
          <a:noFill/>
          <a:ln/>
        </p:spPr>
        <p:txBody>
          <a:bodyPr wrap="none" lIns="0" tIns="0" rIns="0" bIns="0" rtlCol="0" anchor="t"/>
          <a:lstStyle/>
          <a:p>
            <a:pPr marL="0" indent="0" algn="l">
              <a:lnSpc>
                <a:spcPts val="1350"/>
              </a:lnSpc>
              <a:buNone/>
            </a:pPr>
            <a:r>
              <a:rPr lang="en-US" sz="2000" dirty="0">
                <a:solidFill>
                  <a:srgbClr val="0C0D0F"/>
                </a:solidFill>
                <a:latin typeface="Inter" pitchFamily="34" charset="0"/>
                <a:ea typeface="Inter" pitchFamily="34" charset="-122"/>
                <a:cs typeface="Inter" pitchFamily="34" charset="-120"/>
              </a:rPr>
              <a:t>Spearman Corr</a:t>
            </a:r>
            <a:endParaRPr lang="en-US" sz="2000" dirty="0"/>
          </a:p>
        </p:txBody>
      </p:sp>
      <p:sp>
        <p:nvSpPr>
          <p:cNvPr id="12" name="Shape 10"/>
          <p:cNvSpPr/>
          <p:nvPr/>
        </p:nvSpPr>
        <p:spPr>
          <a:xfrm>
            <a:off x="525661" y="2234684"/>
            <a:ext cx="13821489" cy="332661"/>
          </a:xfrm>
          <a:prstGeom prst="rect">
            <a:avLst/>
          </a:prstGeom>
          <a:solidFill>
            <a:srgbClr val="000000">
              <a:alpha val="4000"/>
            </a:srgbClr>
          </a:solidFill>
          <a:ln/>
        </p:spPr>
        <p:txBody>
          <a:bodyPr/>
          <a:lstStyle/>
          <a:p>
            <a:endParaRPr lang="en-AU" sz="3600"/>
          </a:p>
        </p:txBody>
      </p:sp>
      <p:sp>
        <p:nvSpPr>
          <p:cNvPr id="13" name="Text 11"/>
          <p:cNvSpPr/>
          <p:nvPr/>
        </p:nvSpPr>
        <p:spPr>
          <a:xfrm>
            <a:off x="639247" y="2310288"/>
            <a:ext cx="3224808"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WAM</a:t>
            </a:r>
            <a:endParaRPr lang="en-US" sz="1200" dirty="0"/>
          </a:p>
        </p:txBody>
      </p:sp>
      <p:sp>
        <p:nvSpPr>
          <p:cNvPr id="14" name="Text 12"/>
          <p:cNvSpPr/>
          <p:nvPr/>
        </p:nvSpPr>
        <p:spPr>
          <a:xfrm>
            <a:off x="4098370" y="2310288"/>
            <a:ext cx="2253496"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0.141</a:t>
            </a:r>
            <a:endParaRPr lang="en-US" sz="1200" dirty="0"/>
          </a:p>
        </p:txBody>
      </p:sp>
      <p:sp>
        <p:nvSpPr>
          <p:cNvPr id="15" name="Text 13"/>
          <p:cNvSpPr/>
          <p:nvPr/>
        </p:nvSpPr>
        <p:spPr>
          <a:xfrm>
            <a:off x="6586181" y="2310288"/>
            <a:ext cx="2253496"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0.110</a:t>
            </a:r>
            <a:endParaRPr lang="en-US" sz="1200" dirty="0"/>
          </a:p>
        </p:txBody>
      </p:sp>
      <p:sp>
        <p:nvSpPr>
          <p:cNvPr id="16" name="Text 14"/>
          <p:cNvSpPr/>
          <p:nvPr/>
        </p:nvSpPr>
        <p:spPr>
          <a:xfrm>
            <a:off x="9073992" y="2310288"/>
            <a:ext cx="2391728"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0.400</a:t>
            </a:r>
            <a:endParaRPr lang="en-US" sz="1200" dirty="0"/>
          </a:p>
        </p:txBody>
      </p:sp>
      <p:sp>
        <p:nvSpPr>
          <p:cNvPr id="17" name="Text 15"/>
          <p:cNvSpPr/>
          <p:nvPr/>
        </p:nvSpPr>
        <p:spPr>
          <a:xfrm>
            <a:off x="11700034" y="2310288"/>
            <a:ext cx="2533769"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0.411</a:t>
            </a:r>
            <a:endParaRPr lang="en-US" sz="1200" dirty="0"/>
          </a:p>
        </p:txBody>
      </p:sp>
      <p:sp>
        <p:nvSpPr>
          <p:cNvPr id="18" name="Shape 16"/>
          <p:cNvSpPr/>
          <p:nvPr/>
        </p:nvSpPr>
        <p:spPr>
          <a:xfrm>
            <a:off x="525661" y="2567344"/>
            <a:ext cx="13821489" cy="332661"/>
          </a:xfrm>
          <a:prstGeom prst="rect">
            <a:avLst/>
          </a:prstGeom>
          <a:solidFill>
            <a:srgbClr val="FFFFFF">
              <a:alpha val="4000"/>
            </a:srgbClr>
          </a:solidFill>
          <a:ln/>
        </p:spPr>
        <p:txBody>
          <a:bodyPr/>
          <a:lstStyle/>
          <a:p>
            <a:endParaRPr lang="en-AU" sz="3600"/>
          </a:p>
        </p:txBody>
      </p:sp>
      <p:sp>
        <p:nvSpPr>
          <p:cNvPr id="19" name="Text 17"/>
          <p:cNvSpPr/>
          <p:nvPr/>
        </p:nvSpPr>
        <p:spPr>
          <a:xfrm>
            <a:off x="639247" y="2642949"/>
            <a:ext cx="3224808"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Power Mean p=0.5</a:t>
            </a:r>
            <a:endParaRPr lang="en-US" sz="1200" dirty="0"/>
          </a:p>
        </p:txBody>
      </p:sp>
      <p:sp>
        <p:nvSpPr>
          <p:cNvPr id="20" name="Text 18"/>
          <p:cNvSpPr/>
          <p:nvPr/>
        </p:nvSpPr>
        <p:spPr>
          <a:xfrm>
            <a:off x="4098370" y="2642949"/>
            <a:ext cx="2253496"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0.144</a:t>
            </a:r>
            <a:endParaRPr lang="en-US" sz="1200" dirty="0"/>
          </a:p>
        </p:txBody>
      </p:sp>
      <p:sp>
        <p:nvSpPr>
          <p:cNvPr id="21" name="Text 19"/>
          <p:cNvSpPr/>
          <p:nvPr/>
        </p:nvSpPr>
        <p:spPr>
          <a:xfrm>
            <a:off x="6586181" y="2642949"/>
            <a:ext cx="2253496"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0.112</a:t>
            </a:r>
            <a:endParaRPr lang="en-US" sz="1200" dirty="0"/>
          </a:p>
        </p:txBody>
      </p:sp>
      <p:sp>
        <p:nvSpPr>
          <p:cNvPr id="22" name="Text 20"/>
          <p:cNvSpPr/>
          <p:nvPr/>
        </p:nvSpPr>
        <p:spPr>
          <a:xfrm>
            <a:off x="9073992" y="2642949"/>
            <a:ext cx="2391728"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0.380</a:t>
            </a:r>
            <a:endParaRPr lang="en-US" sz="1200" dirty="0"/>
          </a:p>
        </p:txBody>
      </p:sp>
      <p:sp>
        <p:nvSpPr>
          <p:cNvPr id="23" name="Text 21"/>
          <p:cNvSpPr/>
          <p:nvPr/>
        </p:nvSpPr>
        <p:spPr>
          <a:xfrm>
            <a:off x="11700034" y="2642949"/>
            <a:ext cx="2533769"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0.393</a:t>
            </a:r>
            <a:endParaRPr lang="en-US" sz="1200" dirty="0"/>
          </a:p>
        </p:txBody>
      </p:sp>
      <p:sp>
        <p:nvSpPr>
          <p:cNvPr id="24" name="Shape 22"/>
          <p:cNvSpPr/>
          <p:nvPr/>
        </p:nvSpPr>
        <p:spPr>
          <a:xfrm>
            <a:off x="525661" y="2900005"/>
            <a:ext cx="13821489" cy="332661"/>
          </a:xfrm>
          <a:prstGeom prst="rect">
            <a:avLst/>
          </a:prstGeom>
          <a:solidFill>
            <a:srgbClr val="000000">
              <a:alpha val="4000"/>
            </a:srgbClr>
          </a:solidFill>
          <a:ln/>
        </p:spPr>
        <p:txBody>
          <a:bodyPr/>
          <a:lstStyle/>
          <a:p>
            <a:endParaRPr lang="en-AU" sz="3600"/>
          </a:p>
        </p:txBody>
      </p:sp>
      <p:sp>
        <p:nvSpPr>
          <p:cNvPr id="25" name="Text 23"/>
          <p:cNvSpPr/>
          <p:nvPr/>
        </p:nvSpPr>
        <p:spPr>
          <a:xfrm>
            <a:off x="639247" y="2975610"/>
            <a:ext cx="3224808"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Power Mean p=2</a:t>
            </a:r>
            <a:endParaRPr lang="en-US" sz="1200" dirty="0"/>
          </a:p>
        </p:txBody>
      </p:sp>
      <p:sp>
        <p:nvSpPr>
          <p:cNvPr id="26" name="Text 24"/>
          <p:cNvSpPr/>
          <p:nvPr/>
        </p:nvSpPr>
        <p:spPr>
          <a:xfrm>
            <a:off x="4098370" y="2975610"/>
            <a:ext cx="2253496" cy="181451"/>
          </a:xfrm>
          <a:prstGeom prst="rect">
            <a:avLst/>
          </a:prstGeom>
          <a:noFill/>
          <a:ln/>
        </p:spPr>
        <p:txBody>
          <a:bodyPr wrap="none" lIns="0" tIns="0" rIns="0" bIns="0" rtlCol="0" anchor="t"/>
          <a:lstStyle/>
          <a:p>
            <a:pPr marL="0" indent="0" algn="l">
              <a:lnSpc>
                <a:spcPts val="1400"/>
              </a:lnSpc>
              <a:buNone/>
            </a:pPr>
            <a:r>
              <a:rPr lang="en-US" sz="1200" dirty="0">
                <a:solidFill>
                  <a:srgbClr val="B88E23"/>
                </a:solidFill>
                <a:latin typeface="Manrope" pitchFamily="34" charset="0"/>
                <a:ea typeface="Manrope" pitchFamily="34" charset="-122"/>
                <a:cs typeface="Manrope" pitchFamily="34" charset="-120"/>
              </a:rPr>
              <a:t>0.140</a:t>
            </a:r>
            <a:endParaRPr lang="en-US" sz="1200" dirty="0"/>
          </a:p>
        </p:txBody>
      </p:sp>
      <p:sp>
        <p:nvSpPr>
          <p:cNvPr id="27" name="Text 25"/>
          <p:cNvSpPr/>
          <p:nvPr/>
        </p:nvSpPr>
        <p:spPr>
          <a:xfrm>
            <a:off x="6586181" y="2975610"/>
            <a:ext cx="2253496" cy="181451"/>
          </a:xfrm>
          <a:prstGeom prst="rect">
            <a:avLst/>
          </a:prstGeom>
          <a:noFill/>
          <a:ln/>
        </p:spPr>
        <p:txBody>
          <a:bodyPr wrap="none" lIns="0" tIns="0" rIns="0" bIns="0" rtlCol="0" anchor="t"/>
          <a:lstStyle/>
          <a:p>
            <a:pPr marL="0" indent="0" algn="l">
              <a:lnSpc>
                <a:spcPts val="1400"/>
              </a:lnSpc>
              <a:buNone/>
            </a:pPr>
            <a:r>
              <a:rPr lang="en-US" sz="1200" dirty="0">
                <a:solidFill>
                  <a:srgbClr val="B88E23"/>
                </a:solidFill>
                <a:latin typeface="Manrope" pitchFamily="34" charset="0"/>
                <a:ea typeface="Manrope" pitchFamily="34" charset="-122"/>
                <a:cs typeface="Manrope" pitchFamily="34" charset="-120"/>
              </a:rPr>
              <a:t>0.109</a:t>
            </a:r>
            <a:endParaRPr lang="en-US" sz="1200" dirty="0"/>
          </a:p>
        </p:txBody>
      </p:sp>
      <p:sp>
        <p:nvSpPr>
          <p:cNvPr id="28" name="Text 26"/>
          <p:cNvSpPr/>
          <p:nvPr/>
        </p:nvSpPr>
        <p:spPr>
          <a:xfrm>
            <a:off x="9073992" y="2975610"/>
            <a:ext cx="2391728" cy="181451"/>
          </a:xfrm>
          <a:prstGeom prst="rect">
            <a:avLst/>
          </a:prstGeom>
          <a:noFill/>
          <a:ln/>
        </p:spPr>
        <p:txBody>
          <a:bodyPr wrap="none" lIns="0" tIns="0" rIns="0" bIns="0" rtlCol="0" anchor="t"/>
          <a:lstStyle/>
          <a:p>
            <a:pPr marL="0" indent="0" algn="l">
              <a:lnSpc>
                <a:spcPts val="1400"/>
              </a:lnSpc>
              <a:buNone/>
            </a:pPr>
            <a:r>
              <a:rPr lang="en-US" sz="1200" dirty="0">
                <a:solidFill>
                  <a:srgbClr val="B88E23"/>
                </a:solidFill>
                <a:latin typeface="Manrope" pitchFamily="34" charset="0"/>
                <a:ea typeface="Manrope" pitchFamily="34" charset="-122"/>
                <a:cs typeface="Manrope" pitchFamily="34" charset="-120"/>
              </a:rPr>
              <a:t>0.400</a:t>
            </a:r>
            <a:endParaRPr lang="en-US" sz="1200" dirty="0"/>
          </a:p>
        </p:txBody>
      </p:sp>
      <p:sp>
        <p:nvSpPr>
          <p:cNvPr id="29" name="Text 27"/>
          <p:cNvSpPr/>
          <p:nvPr/>
        </p:nvSpPr>
        <p:spPr>
          <a:xfrm>
            <a:off x="11700034" y="2975610"/>
            <a:ext cx="2533769" cy="181451"/>
          </a:xfrm>
          <a:prstGeom prst="rect">
            <a:avLst/>
          </a:prstGeom>
          <a:noFill/>
          <a:ln/>
        </p:spPr>
        <p:txBody>
          <a:bodyPr wrap="none" lIns="0" tIns="0" rIns="0" bIns="0" rtlCol="0" anchor="t"/>
          <a:lstStyle/>
          <a:p>
            <a:pPr marL="0" indent="0" algn="l">
              <a:lnSpc>
                <a:spcPts val="1400"/>
              </a:lnSpc>
              <a:buNone/>
            </a:pPr>
            <a:r>
              <a:rPr lang="en-US" sz="1200" dirty="0">
                <a:solidFill>
                  <a:srgbClr val="B88E23"/>
                </a:solidFill>
                <a:latin typeface="Manrope" pitchFamily="34" charset="0"/>
                <a:ea typeface="Manrope" pitchFamily="34" charset="-122"/>
                <a:cs typeface="Manrope" pitchFamily="34" charset="-120"/>
              </a:rPr>
              <a:t>0.410</a:t>
            </a:r>
            <a:endParaRPr lang="en-US" sz="1200" dirty="0"/>
          </a:p>
        </p:txBody>
      </p:sp>
      <p:sp>
        <p:nvSpPr>
          <p:cNvPr id="30" name="Shape 28"/>
          <p:cNvSpPr/>
          <p:nvPr/>
        </p:nvSpPr>
        <p:spPr>
          <a:xfrm>
            <a:off x="525661" y="3232666"/>
            <a:ext cx="13821489" cy="332661"/>
          </a:xfrm>
          <a:prstGeom prst="rect">
            <a:avLst/>
          </a:prstGeom>
          <a:solidFill>
            <a:srgbClr val="FFFFFF">
              <a:alpha val="4000"/>
            </a:srgbClr>
          </a:solidFill>
          <a:ln/>
        </p:spPr>
        <p:txBody>
          <a:bodyPr/>
          <a:lstStyle/>
          <a:p>
            <a:endParaRPr lang="en-AU" sz="3600"/>
          </a:p>
        </p:txBody>
      </p:sp>
      <p:sp>
        <p:nvSpPr>
          <p:cNvPr id="31" name="Text 29"/>
          <p:cNvSpPr/>
          <p:nvPr/>
        </p:nvSpPr>
        <p:spPr>
          <a:xfrm>
            <a:off x="639247" y="3308270"/>
            <a:ext cx="3224808"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OWA</a:t>
            </a:r>
            <a:endParaRPr lang="en-US" sz="1200" dirty="0"/>
          </a:p>
        </p:txBody>
      </p:sp>
      <p:sp>
        <p:nvSpPr>
          <p:cNvPr id="32" name="Text 30"/>
          <p:cNvSpPr/>
          <p:nvPr/>
        </p:nvSpPr>
        <p:spPr>
          <a:xfrm>
            <a:off x="4098370" y="3308270"/>
            <a:ext cx="2253496"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0.150</a:t>
            </a:r>
            <a:endParaRPr lang="en-US" sz="1200" dirty="0"/>
          </a:p>
        </p:txBody>
      </p:sp>
      <p:sp>
        <p:nvSpPr>
          <p:cNvPr id="33" name="Text 31"/>
          <p:cNvSpPr/>
          <p:nvPr/>
        </p:nvSpPr>
        <p:spPr>
          <a:xfrm>
            <a:off x="6586181" y="3308270"/>
            <a:ext cx="2253496"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0.118</a:t>
            </a:r>
            <a:endParaRPr lang="en-US" sz="1200" dirty="0"/>
          </a:p>
        </p:txBody>
      </p:sp>
      <p:sp>
        <p:nvSpPr>
          <p:cNvPr id="34" name="Text 32"/>
          <p:cNvSpPr/>
          <p:nvPr/>
        </p:nvSpPr>
        <p:spPr>
          <a:xfrm>
            <a:off x="9073992" y="3308270"/>
            <a:ext cx="2391728"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0.212</a:t>
            </a:r>
            <a:endParaRPr lang="en-US" sz="1200" dirty="0"/>
          </a:p>
        </p:txBody>
      </p:sp>
      <p:sp>
        <p:nvSpPr>
          <p:cNvPr id="35" name="Text 33"/>
          <p:cNvSpPr/>
          <p:nvPr/>
        </p:nvSpPr>
        <p:spPr>
          <a:xfrm>
            <a:off x="11700034" y="3308270"/>
            <a:ext cx="2533769" cy="181451"/>
          </a:xfrm>
          <a:prstGeom prst="rect">
            <a:avLst/>
          </a:prstGeom>
          <a:noFill/>
          <a:ln/>
        </p:spPr>
        <p:txBody>
          <a:bodyPr wrap="none" lIns="0" tIns="0" rIns="0" bIns="0" rtlCol="0" anchor="t"/>
          <a:lstStyle/>
          <a:p>
            <a:pPr marL="0" indent="0" algn="l">
              <a:lnSpc>
                <a:spcPts val="1400"/>
              </a:lnSpc>
              <a:buNone/>
            </a:pPr>
            <a:r>
              <a:rPr lang="en-US" sz="1200" dirty="0">
                <a:solidFill>
                  <a:srgbClr val="55575A"/>
                </a:solidFill>
                <a:latin typeface="Manrope" pitchFamily="34" charset="0"/>
                <a:ea typeface="Manrope" pitchFamily="34" charset="-122"/>
                <a:cs typeface="Manrope" pitchFamily="34" charset="-120"/>
              </a:rPr>
              <a:t>0.210</a:t>
            </a:r>
            <a:endParaRPr lang="en-US" sz="1200" dirty="0"/>
          </a:p>
        </p:txBody>
      </p:sp>
      <p:pic>
        <p:nvPicPr>
          <p:cNvPr id="36" name="Image 0" descr="preencoded.png"/>
          <p:cNvPicPr>
            <a:picLocks noChangeAspect="1"/>
          </p:cNvPicPr>
          <p:nvPr/>
        </p:nvPicPr>
        <p:blipFill>
          <a:blip r:embed="rId3"/>
          <a:stretch>
            <a:fillRect/>
          </a:stretch>
        </p:blipFill>
        <p:spPr>
          <a:xfrm>
            <a:off x="3463414" y="3640115"/>
            <a:ext cx="7703571" cy="4313944"/>
          </a:xfrm>
          <a:prstGeom prst="rect">
            <a:avLst/>
          </a:prstGeom>
        </p:spPr>
      </p:pic>
      <p:sp>
        <p:nvSpPr>
          <p:cNvPr id="37" name="Rectangle 36">
            <a:extLst>
              <a:ext uri="{FF2B5EF4-FFF2-40B4-BE49-F238E27FC236}">
                <a16:creationId xmlns:a16="http://schemas.microsoft.com/office/drawing/2014/main" id="{04BDD9ED-E290-C813-9766-73D28C12C3E3}"/>
              </a:ext>
            </a:extLst>
          </p:cNvPr>
          <p:cNvSpPr/>
          <p:nvPr/>
        </p:nvSpPr>
        <p:spPr>
          <a:xfrm>
            <a:off x="12847320" y="7798458"/>
            <a:ext cx="1661160" cy="3269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3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897523" y="670917"/>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0C0D0F"/>
                </a:solidFill>
                <a:latin typeface="Inter" pitchFamily="34" charset="0"/>
                <a:ea typeface="Inter" pitchFamily="34" charset="-122"/>
                <a:cs typeface="Inter" pitchFamily="34" charset="-120"/>
              </a:rPr>
              <a:t>Chapter 6</a:t>
            </a:r>
            <a:endParaRPr lang="en-US" sz="2200" dirty="0"/>
          </a:p>
        </p:txBody>
      </p:sp>
      <p:sp>
        <p:nvSpPr>
          <p:cNvPr id="3" name="Text 1"/>
          <p:cNvSpPr/>
          <p:nvPr/>
        </p:nvSpPr>
        <p:spPr>
          <a:xfrm>
            <a:off x="1048583" y="1252061"/>
            <a:ext cx="12533114" cy="978218"/>
          </a:xfrm>
          <a:prstGeom prst="rect">
            <a:avLst/>
          </a:prstGeom>
          <a:noFill/>
          <a:ln/>
        </p:spPr>
        <p:txBody>
          <a:bodyPr wrap="none" lIns="0" tIns="0" rIns="0" bIns="0" rtlCol="0" anchor="t"/>
          <a:lstStyle/>
          <a:p>
            <a:pPr marL="0" indent="0" algn="ctr">
              <a:lnSpc>
                <a:spcPts val="7700"/>
              </a:lnSpc>
              <a:buNone/>
            </a:pPr>
            <a:r>
              <a:rPr lang="en-US" sz="6150" dirty="0">
                <a:solidFill>
                  <a:srgbClr val="0C0D0F"/>
                </a:solidFill>
                <a:latin typeface="Inter" pitchFamily="34" charset="0"/>
                <a:ea typeface="Inter" pitchFamily="34" charset="-122"/>
                <a:cs typeface="Inter" pitchFamily="34" charset="-120"/>
              </a:rPr>
              <a:t>Best Model &amp; Variable Importance</a:t>
            </a:r>
            <a:endParaRPr lang="en-US" sz="6150" dirty="0"/>
          </a:p>
        </p:txBody>
      </p:sp>
      <p:sp>
        <p:nvSpPr>
          <p:cNvPr id="4" name="Text 2"/>
          <p:cNvSpPr/>
          <p:nvPr/>
        </p:nvSpPr>
        <p:spPr>
          <a:xfrm>
            <a:off x="793790" y="2570440"/>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55575A"/>
                </a:solidFill>
                <a:latin typeface="Manrope" pitchFamily="34" charset="0"/>
                <a:ea typeface="Manrope" pitchFamily="34" charset="-122"/>
                <a:cs typeface="Manrope" pitchFamily="34" charset="-120"/>
              </a:rPr>
              <a:t>The Power Mean p=2 model emerged as the top performer, delivering the lowest errors and highest correlations. Analysis of its weights revealed alcohol content and residual sugar as the most significant predictors of white wine quality.</a:t>
            </a:r>
            <a:endParaRPr lang="en-US" sz="1750" dirty="0"/>
          </a:p>
        </p:txBody>
      </p:sp>
      <p:pic>
        <p:nvPicPr>
          <p:cNvPr id="5" name="Image 0" descr="preencoded.png"/>
          <p:cNvPicPr>
            <a:picLocks noChangeAspect="1"/>
          </p:cNvPicPr>
          <p:nvPr/>
        </p:nvPicPr>
        <p:blipFill>
          <a:blip r:embed="rId3"/>
          <a:stretch>
            <a:fillRect/>
          </a:stretch>
        </p:blipFill>
        <p:spPr>
          <a:xfrm>
            <a:off x="717529" y="3540325"/>
            <a:ext cx="6244709" cy="2786062"/>
          </a:xfrm>
          <a:prstGeom prst="rect">
            <a:avLst/>
          </a:prstGeom>
        </p:spPr>
      </p:pic>
      <p:sp>
        <p:nvSpPr>
          <p:cNvPr id="6" name="Shape 3"/>
          <p:cNvSpPr/>
          <p:nvPr/>
        </p:nvSpPr>
        <p:spPr>
          <a:xfrm>
            <a:off x="793790" y="6623090"/>
            <a:ext cx="226814" cy="226814"/>
          </a:xfrm>
          <a:prstGeom prst="roundRect">
            <a:avLst>
              <a:gd name="adj" fmla="val 8063"/>
            </a:avLst>
          </a:prstGeom>
          <a:solidFill>
            <a:srgbClr val="4D1100"/>
          </a:solidFill>
          <a:ln/>
        </p:spPr>
        <p:txBody>
          <a:bodyPr/>
          <a:lstStyle/>
          <a:p>
            <a:endParaRPr lang="en-AU"/>
          </a:p>
        </p:txBody>
      </p:sp>
      <p:sp>
        <p:nvSpPr>
          <p:cNvPr id="7" name="Text 4"/>
          <p:cNvSpPr/>
          <p:nvPr/>
        </p:nvSpPr>
        <p:spPr>
          <a:xfrm>
            <a:off x="1081564" y="6623090"/>
            <a:ext cx="1159073" cy="453628"/>
          </a:xfrm>
          <a:prstGeom prst="rect">
            <a:avLst/>
          </a:prstGeom>
          <a:noFill/>
          <a:ln/>
        </p:spPr>
        <p:txBody>
          <a:bodyPr wrap="square" lIns="0" tIns="0" rIns="0" bIns="0" rtlCol="0" anchor="t"/>
          <a:lstStyle/>
          <a:p>
            <a:pPr marL="0" indent="0" algn="l">
              <a:lnSpc>
                <a:spcPts val="1750"/>
              </a:lnSpc>
              <a:buNone/>
            </a:pPr>
            <a:r>
              <a:rPr lang="en-US" sz="1750" dirty="0">
                <a:solidFill>
                  <a:srgbClr val="55575A"/>
                </a:solidFill>
                <a:latin typeface="Manrope" pitchFamily="34" charset="0"/>
                <a:ea typeface="Manrope" pitchFamily="34" charset="-122"/>
                <a:cs typeface="Manrope" pitchFamily="34" charset="-120"/>
              </a:rPr>
              <a:t>X1 (Fixed Acidity)</a:t>
            </a:r>
            <a:endParaRPr lang="en-US" sz="1750" dirty="0"/>
          </a:p>
        </p:txBody>
      </p:sp>
      <p:sp>
        <p:nvSpPr>
          <p:cNvPr id="8" name="Shape 5"/>
          <p:cNvSpPr/>
          <p:nvPr/>
        </p:nvSpPr>
        <p:spPr>
          <a:xfrm>
            <a:off x="2393037" y="6623090"/>
            <a:ext cx="226814" cy="226814"/>
          </a:xfrm>
          <a:prstGeom prst="roundRect">
            <a:avLst>
              <a:gd name="adj" fmla="val 8063"/>
            </a:avLst>
          </a:prstGeom>
          <a:solidFill>
            <a:srgbClr val="AB2600"/>
          </a:solidFill>
          <a:ln/>
        </p:spPr>
        <p:txBody>
          <a:bodyPr/>
          <a:lstStyle/>
          <a:p>
            <a:endParaRPr lang="en-AU"/>
          </a:p>
        </p:txBody>
      </p:sp>
      <p:sp>
        <p:nvSpPr>
          <p:cNvPr id="9" name="Text 6"/>
          <p:cNvSpPr/>
          <p:nvPr/>
        </p:nvSpPr>
        <p:spPr>
          <a:xfrm>
            <a:off x="2680811" y="6623090"/>
            <a:ext cx="1159073" cy="680442"/>
          </a:xfrm>
          <a:prstGeom prst="rect">
            <a:avLst/>
          </a:prstGeom>
          <a:noFill/>
          <a:ln/>
        </p:spPr>
        <p:txBody>
          <a:bodyPr wrap="square" lIns="0" tIns="0" rIns="0" bIns="0" rtlCol="0" anchor="t"/>
          <a:lstStyle/>
          <a:p>
            <a:pPr marL="0" indent="0" algn="l">
              <a:lnSpc>
                <a:spcPts val="1750"/>
              </a:lnSpc>
              <a:buNone/>
            </a:pPr>
            <a:r>
              <a:rPr lang="en-US" sz="1750" dirty="0">
                <a:solidFill>
                  <a:srgbClr val="55575A"/>
                </a:solidFill>
                <a:latin typeface="Manrope" pitchFamily="34" charset="0"/>
                <a:ea typeface="Manrope" pitchFamily="34" charset="-122"/>
                <a:cs typeface="Manrope" pitchFamily="34" charset="-120"/>
              </a:rPr>
              <a:t>X2 (Volatile Acidity)</a:t>
            </a:r>
            <a:endParaRPr lang="en-US" sz="1750" dirty="0"/>
          </a:p>
        </p:txBody>
      </p:sp>
      <p:sp>
        <p:nvSpPr>
          <p:cNvPr id="10" name="Shape 7"/>
          <p:cNvSpPr/>
          <p:nvPr/>
        </p:nvSpPr>
        <p:spPr>
          <a:xfrm>
            <a:off x="3992285" y="6623090"/>
            <a:ext cx="226814" cy="226814"/>
          </a:xfrm>
          <a:prstGeom prst="roundRect">
            <a:avLst>
              <a:gd name="adj" fmla="val 8063"/>
            </a:avLst>
          </a:prstGeom>
          <a:solidFill>
            <a:srgbClr val="FF410A"/>
          </a:solidFill>
          <a:ln/>
        </p:spPr>
        <p:txBody>
          <a:bodyPr/>
          <a:lstStyle/>
          <a:p>
            <a:endParaRPr lang="en-AU"/>
          </a:p>
        </p:txBody>
      </p:sp>
      <p:sp>
        <p:nvSpPr>
          <p:cNvPr id="11" name="Text 8"/>
          <p:cNvSpPr/>
          <p:nvPr/>
        </p:nvSpPr>
        <p:spPr>
          <a:xfrm>
            <a:off x="4280059" y="6623090"/>
            <a:ext cx="1159073" cy="680442"/>
          </a:xfrm>
          <a:prstGeom prst="rect">
            <a:avLst/>
          </a:prstGeom>
          <a:noFill/>
          <a:ln/>
        </p:spPr>
        <p:txBody>
          <a:bodyPr wrap="square" lIns="0" tIns="0" rIns="0" bIns="0" rtlCol="0" anchor="t"/>
          <a:lstStyle/>
          <a:p>
            <a:pPr marL="0" indent="0" algn="l">
              <a:lnSpc>
                <a:spcPts val="1750"/>
              </a:lnSpc>
              <a:buNone/>
            </a:pPr>
            <a:r>
              <a:rPr lang="en-US" sz="1750" dirty="0">
                <a:solidFill>
                  <a:srgbClr val="55575A"/>
                </a:solidFill>
                <a:latin typeface="Manrope" pitchFamily="34" charset="0"/>
                <a:ea typeface="Manrope" pitchFamily="34" charset="-122"/>
                <a:cs typeface="Manrope" pitchFamily="34" charset="-120"/>
              </a:rPr>
              <a:t>X3 (Residual Sugar)</a:t>
            </a:r>
            <a:endParaRPr lang="en-US" sz="1750" dirty="0"/>
          </a:p>
        </p:txBody>
      </p:sp>
      <p:sp>
        <p:nvSpPr>
          <p:cNvPr id="12" name="Shape 9"/>
          <p:cNvSpPr/>
          <p:nvPr/>
        </p:nvSpPr>
        <p:spPr>
          <a:xfrm>
            <a:off x="5591532" y="6623090"/>
            <a:ext cx="226814" cy="226814"/>
          </a:xfrm>
          <a:prstGeom prst="roundRect">
            <a:avLst>
              <a:gd name="adj" fmla="val 8063"/>
            </a:avLst>
          </a:prstGeom>
          <a:solidFill>
            <a:srgbClr val="FF8A69"/>
          </a:solidFill>
          <a:ln/>
        </p:spPr>
        <p:txBody>
          <a:bodyPr/>
          <a:lstStyle/>
          <a:p>
            <a:endParaRPr lang="en-AU"/>
          </a:p>
        </p:txBody>
      </p:sp>
      <p:sp>
        <p:nvSpPr>
          <p:cNvPr id="13" name="Text 10"/>
          <p:cNvSpPr/>
          <p:nvPr/>
        </p:nvSpPr>
        <p:spPr>
          <a:xfrm>
            <a:off x="5879306" y="6623090"/>
            <a:ext cx="1159193" cy="453628"/>
          </a:xfrm>
          <a:prstGeom prst="rect">
            <a:avLst/>
          </a:prstGeom>
          <a:noFill/>
          <a:ln/>
        </p:spPr>
        <p:txBody>
          <a:bodyPr wrap="square" lIns="0" tIns="0" rIns="0" bIns="0" rtlCol="0" anchor="t"/>
          <a:lstStyle/>
          <a:p>
            <a:pPr marL="0" indent="0" algn="l">
              <a:lnSpc>
                <a:spcPts val="1750"/>
              </a:lnSpc>
              <a:buNone/>
            </a:pPr>
            <a:r>
              <a:rPr lang="en-US" sz="1750" dirty="0">
                <a:solidFill>
                  <a:srgbClr val="55575A"/>
                </a:solidFill>
                <a:latin typeface="Manrope" pitchFamily="34" charset="0"/>
                <a:ea typeface="Manrope" pitchFamily="34" charset="-122"/>
                <a:cs typeface="Manrope" pitchFamily="34" charset="-120"/>
              </a:rPr>
              <a:t>X6 (Alcohol)</a:t>
            </a:r>
            <a:endParaRPr lang="en-US" sz="1750" dirty="0"/>
          </a:p>
        </p:txBody>
      </p:sp>
      <p:sp>
        <p:nvSpPr>
          <p:cNvPr id="14" name="Text 11"/>
          <p:cNvSpPr/>
          <p:nvPr/>
        </p:nvSpPr>
        <p:spPr>
          <a:xfrm>
            <a:off x="7939683" y="3806547"/>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0C0D0F"/>
                </a:solidFill>
                <a:latin typeface="Inter" pitchFamily="34" charset="0"/>
                <a:ea typeface="Inter" pitchFamily="34" charset="-122"/>
                <a:cs typeface="Inter" pitchFamily="34" charset="-120"/>
              </a:rPr>
              <a:t>Key Finding</a:t>
            </a:r>
            <a:endParaRPr lang="en-US" sz="2650" dirty="0"/>
          </a:p>
        </p:txBody>
      </p:sp>
      <p:sp>
        <p:nvSpPr>
          <p:cNvPr id="15" name="Text 12"/>
          <p:cNvSpPr/>
          <p:nvPr/>
        </p:nvSpPr>
        <p:spPr>
          <a:xfrm>
            <a:off x="7939683" y="4458653"/>
            <a:ext cx="5904548" cy="1088708"/>
          </a:xfrm>
          <a:prstGeom prst="rect">
            <a:avLst/>
          </a:prstGeom>
          <a:noFill/>
          <a:ln/>
        </p:spPr>
        <p:txBody>
          <a:bodyPr wrap="square" lIns="0" tIns="0" rIns="0" bIns="0" rtlCol="0" anchor="t"/>
          <a:lstStyle/>
          <a:p>
            <a:pPr marL="0" indent="0" algn="l">
              <a:lnSpc>
                <a:spcPts val="2850"/>
              </a:lnSpc>
              <a:buNone/>
            </a:pPr>
            <a:r>
              <a:rPr lang="en-US" sz="1750" dirty="0">
                <a:solidFill>
                  <a:srgbClr val="55575A"/>
                </a:solidFill>
                <a:latin typeface="Manrope" pitchFamily="34" charset="0"/>
                <a:ea typeface="Manrope" pitchFamily="34" charset="-122"/>
                <a:cs typeface="Manrope" pitchFamily="34" charset="-120"/>
              </a:rPr>
              <a:t>Alcohol content (</a:t>
            </a:r>
            <a:r>
              <a:rPr lang="en-US" sz="1750" dirty="0">
                <a:solidFill>
                  <a:srgbClr val="B88E23"/>
                </a:solidFill>
                <a:latin typeface="Manrope" pitchFamily="34" charset="0"/>
                <a:ea typeface="Manrope" pitchFamily="34" charset="-122"/>
                <a:cs typeface="Manrope" pitchFamily="34" charset="-120"/>
              </a:rPr>
              <a:t>47.1%</a:t>
            </a:r>
            <a:r>
              <a:rPr lang="en-US" sz="1750" dirty="0">
                <a:solidFill>
                  <a:srgbClr val="55575A"/>
                </a:solidFill>
                <a:latin typeface="Manrope" pitchFamily="34" charset="0"/>
                <a:ea typeface="Manrope" pitchFamily="34" charset="-122"/>
                <a:cs typeface="Manrope" pitchFamily="34" charset="-120"/>
              </a:rPr>
              <a:t>) is the most important factor, followed closely by residual sugar (</a:t>
            </a:r>
            <a:r>
              <a:rPr lang="en-US" sz="1750" dirty="0">
                <a:solidFill>
                  <a:srgbClr val="B88E23"/>
                </a:solidFill>
                <a:latin typeface="Manrope" pitchFamily="34" charset="0"/>
                <a:ea typeface="Manrope" pitchFamily="34" charset="-122"/>
                <a:cs typeface="Manrope" pitchFamily="34" charset="-120"/>
              </a:rPr>
              <a:t>35.8%</a:t>
            </a:r>
            <a:r>
              <a:rPr lang="en-US" sz="1750" dirty="0">
                <a:solidFill>
                  <a:srgbClr val="55575A"/>
                </a:solidFill>
                <a:latin typeface="Manrope" pitchFamily="34" charset="0"/>
                <a:ea typeface="Manrope" pitchFamily="34" charset="-122"/>
                <a:cs typeface="Manrope" pitchFamily="34" charset="-120"/>
              </a:rPr>
              <a:t>) in determining white wine quality.</a:t>
            </a:r>
            <a:endParaRPr lang="en-US" sz="1750" dirty="0"/>
          </a:p>
        </p:txBody>
      </p:sp>
      <p:sp>
        <p:nvSpPr>
          <p:cNvPr id="16" name="Shape 13"/>
          <p:cNvSpPr/>
          <p:nvPr/>
        </p:nvSpPr>
        <p:spPr>
          <a:xfrm>
            <a:off x="7599521" y="3806547"/>
            <a:ext cx="30480" cy="1740813"/>
          </a:xfrm>
          <a:prstGeom prst="rect">
            <a:avLst/>
          </a:prstGeom>
          <a:solidFill>
            <a:srgbClr val="FF7047"/>
          </a:solidFill>
          <a:ln/>
        </p:spPr>
        <p:txBody>
          <a:bodyPr/>
          <a:lstStyle/>
          <a:p>
            <a:endParaRPr lang="en-AU"/>
          </a:p>
        </p:txBody>
      </p:sp>
      <p:sp>
        <p:nvSpPr>
          <p:cNvPr id="17" name="Text 14"/>
          <p:cNvSpPr/>
          <p:nvPr/>
        </p:nvSpPr>
        <p:spPr>
          <a:xfrm>
            <a:off x="7599521" y="5802511"/>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55575A"/>
                </a:solidFill>
                <a:latin typeface="Manrope" pitchFamily="34" charset="0"/>
                <a:ea typeface="Manrope" pitchFamily="34" charset="-122"/>
                <a:cs typeface="Manrope" pitchFamily="34" charset="-120"/>
              </a:rPr>
              <a:t>The Power Mean p=2 model effectively highlights the critical physicochemical properties influencing overall wine quality.</a:t>
            </a:r>
            <a:endParaRPr lang="en-US" sz="1750" dirty="0"/>
          </a:p>
        </p:txBody>
      </p:sp>
      <p:sp>
        <p:nvSpPr>
          <p:cNvPr id="18" name="Rectangle 17">
            <a:extLst>
              <a:ext uri="{FF2B5EF4-FFF2-40B4-BE49-F238E27FC236}">
                <a16:creationId xmlns:a16="http://schemas.microsoft.com/office/drawing/2014/main" id="{E815AB4C-46D3-721A-8522-C3B09292B2EC}"/>
              </a:ext>
            </a:extLst>
          </p:cNvPr>
          <p:cNvSpPr/>
          <p:nvPr/>
        </p:nvSpPr>
        <p:spPr>
          <a:xfrm>
            <a:off x="12847320" y="7798458"/>
            <a:ext cx="1661160" cy="3269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9118640" y="435412"/>
            <a:ext cx="1879402" cy="234910"/>
          </a:xfrm>
          <a:prstGeom prst="rect">
            <a:avLst/>
          </a:prstGeom>
          <a:noFill/>
          <a:ln/>
        </p:spPr>
        <p:txBody>
          <a:bodyPr wrap="none" lIns="0" tIns="0" rIns="0" bIns="0" rtlCol="0" anchor="t"/>
          <a:lstStyle/>
          <a:p>
            <a:pPr marL="0" indent="0" algn="ctr">
              <a:lnSpc>
                <a:spcPts val="1800"/>
              </a:lnSpc>
              <a:buNone/>
            </a:pPr>
            <a:r>
              <a:rPr lang="en-US" sz="1450" dirty="0">
                <a:solidFill>
                  <a:srgbClr val="0C0D0F"/>
                </a:solidFill>
                <a:latin typeface="Inter" pitchFamily="34" charset="0"/>
                <a:ea typeface="Inter" pitchFamily="34" charset="-122"/>
                <a:cs typeface="Inter" pitchFamily="34" charset="-120"/>
              </a:rPr>
              <a:t>Chapter 7</a:t>
            </a:r>
            <a:endParaRPr lang="en-US" sz="1450" dirty="0"/>
          </a:p>
        </p:txBody>
      </p:sp>
      <p:sp>
        <p:nvSpPr>
          <p:cNvPr id="4" name="Text 1"/>
          <p:cNvSpPr/>
          <p:nvPr/>
        </p:nvSpPr>
        <p:spPr>
          <a:xfrm>
            <a:off x="6603325" y="820579"/>
            <a:ext cx="6910030" cy="648414"/>
          </a:xfrm>
          <a:prstGeom prst="rect">
            <a:avLst/>
          </a:prstGeom>
          <a:noFill/>
          <a:ln/>
        </p:spPr>
        <p:txBody>
          <a:bodyPr wrap="none" lIns="0" tIns="0" rIns="0" bIns="0" rtlCol="0" anchor="t"/>
          <a:lstStyle/>
          <a:p>
            <a:pPr marL="0" indent="0" algn="ctr">
              <a:lnSpc>
                <a:spcPts val="5100"/>
              </a:lnSpc>
              <a:buNone/>
            </a:pPr>
            <a:r>
              <a:rPr lang="en-US" sz="4050" dirty="0">
                <a:solidFill>
                  <a:srgbClr val="0C0D0F"/>
                </a:solidFill>
                <a:latin typeface="Inter" pitchFamily="34" charset="0"/>
                <a:ea typeface="Inter" pitchFamily="34" charset="-122"/>
                <a:cs typeface="Inter" pitchFamily="34" charset="-120"/>
              </a:rPr>
              <a:t>Why These Variables Matter</a:t>
            </a:r>
            <a:endParaRPr lang="en-US" sz="4050" dirty="0"/>
          </a:p>
        </p:txBody>
      </p:sp>
      <p:sp>
        <p:nvSpPr>
          <p:cNvPr id="5" name="Text 2"/>
          <p:cNvSpPr/>
          <p:nvPr/>
        </p:nvSpPr>
        <p:spPr>
          <a:xfrm>
            <a:off x="6012537" y="1694498"/>
            <a:ext cx="8091726" cy="721519"/>
          </a:xfrm>
          <a:prstGeom prst="rect">
            <a:avLst/>
          </a:prstGeom>
          <a:noFill/>
          <a:ln/>
        </p:spPr>
        <p:txBody>
          <a:bodyPr wrap="square" lIns="0" tIns="0" rIns="0" bIns="0" rtlCol="0" anchor="t"/>
          <a:lstStyle/>
          <a:p>
            <a:pPr marL="0" indent="0" algn="l">
              <a:lnSpc>
                <a:spcPts val="1850"/>
              </a:lnSpc>
              <a:buNone/>
            </a:pPr>
            <a:r>
              <a:rPr lang="en-US" sz="1200" dirty="0">
                <a:latin typeface="Manrope" pitchFamily="34" charset="0"/>
                <a:ea typeface="Manrope" pitchFamily="34" charset="-122"/>
                <a:cs typeface="Manrope" pitchFamily="34" charset="-120"/>
              </a:rPr>
              <a:t>The importance of alcohol and residual sugar is not surprising, as they directly contribute to the body, sweetness, and overall balance of wine. Fixed acidity provides crucial structure, while volatile acidity's minimal impact suggests it may be a less reliable quality indicator in this context.</a:t>
            </a:r>
            <a:endParaRPr lang="en-US" sz="1200" dirty="0"/>
          </a:p>
        </p:txBody>
      </p:sp>
      <p:sp>
        <p:nvSpPr>
          <p:cNvPr id="6" name="Shape 3"/>
          <p:cNvSpPr/>
          <p:nvPr/>
        </p:nvSpPr>
        <p:spPr>
          <a:xfrm>
            <a:off x="6012537" y="2585085"/>
            <a:ext cx="8091726" cy="1189553"/>
          </a:xfrm>
          <a:prstGeom prst="roundRect">
            <a:avLst>
              <a:gd name="adj" fmla="val 11376"/>
            </a:avLst>
          </a:prstGeom>
          <a:solidFill>
            <a:srgbClr val="FFFFFF"/>
          </a:solidFill>
          <a:ln w="15240">
            <a:solidFill>
              <a:srgbClr val="FF7047"/>
            </a:solidFill>
            <a:prstDash val="solid"/>
          </a:ln>
        </p:spPr>
        <p:txBody>
          <a:bodyPr/>
          <a:lstStyle/>
          <a:p>
            <a:endParaRPr lang="en-AU" sz="2000"/>
          </a:p>
        </p:txBody>
      </p:sp>
      <p:sp>
        <p:nvSpPr>
          <p:cNvPr id="7" name="Shape 4"/>
          <p:cNvSpPr/>
          <p:nvPr/>
        </p:nvSpPr>
        <p:spPr>
          <a:xfrm>
            <a:off x="6012537" y="2585085"/>
            <a:ext cx="30480" cy="1189553"/>
          </a:xfrm>
          <a:prstGeom prst="roundRect">
            <a:avLst>
              <a:gd name="adj" fmla="val 443967"/>
            </a:avLst>
          </a:prstGeom>
          <a:solidFill>
            <a:srgbClr val="FF7047"/>
          </a:solidFill>
          <a:ln/>
        </p:spPr>
        <p:txBody>
          <a:bodyPr/>
          <a:lstStyle/>
          <a:p>
            <a:endParaRPr lang="en-AU" sz="2000"/>
          </a:p>
        </p:txBody>
      </p:sp>
      <p:sp>
        <p:nvSpPr>
          <p:cNvPr id="8" name="Text 5"/>
          <p:cNvSpPr/>
          <p:nvPr/>
        </p:nvSpPr>
        <p:spPr>
          <a:xfrm>
            <a:off x="6208514" y="2750582"/>
            <a:ext cx="2557224" cy="234910"/>
          </a:xfrm>
          <a:prstGeom prst="rect">
            <a:avLst/>
          </a:prstGeom>
          <a:noFill/>
          <a:ln/>
        </p:spPr>
        <p:txBody>
          <a:bodyPr wrap="none" lIns="0" tIns="0" rIns="0" bIns="0" rtlCol="0" anchor="t"/>
          <a:lstStyle/>
          <a:p>
            <a:pPr marL="0" indent="0" algn="l">
              <a:lnSpc>
                <a:spcPts val="1800"/>
              </a:lnSpc>
              <a:buNone/>
            </a:pPr>
            <a:r>
              <a:rPr lang="en-US" sz="1600" dirty="0">
                <a:latin typeface="Inter" pitchFamily="34" charset="0"/>
                <a:ea typeface="Inter" pitchFamily="34" charset="-122"/>
                <a:cs typeface="Inter" pitchFamily="34" charset="-120"/>
              </a:rPr>
              <a:t>1. Alcohol (X6): 47.1% Weight</a:t>
            </a:r>
            <a:endParaRPr lang="en-US" sz="1600" dirty="0"/>
          </a:p>
        </p:txBody>
      </p:sp>
      <p:sp>
        <p:nvSpPr>
          <p:cNvPr id="9" name="Text 6"/>
          <p:cNvSpPr/>
          <p:nvPr/>
        </p:nvSpPr>
        <p:spPr>
          <a:xfrm>
            <a:off x="6208514" y="3075623"/>
            <a:ext cx="7730252" cy="240506"/>
          </a:xfrm>
          <a:prstGeom prst="rect">
            <a:avLst/>
          </a:prstGeom>
          <a:noFill/>
          <a:ln/>
        </p:spPr>
        <p:txBody>
          <a:bodyPr wrap="none" lIns="0" tIns="0" rIns="0" bIns="0" rtlCol="0" anchor="t"/>
          <a:lstStyle/>
          <a:p>
            <a:pPr marL="342900" indent="-342900" algn="l">
              <a:lnSpc>
                <a:spcPts val="1850"/>
              </a:lnSpc>
              <a:buSzPct val="100000"/>
              <a:buChar char="•"/>
            </a:pPr>
            <a:r>
              <a:rPr lang="en-US" sz="1200" dirty="0">
                <a:latin typeface="Manrope" pitchFamily="34" charset="0"/>
                <a:ea typeface="Manrope" pitchFamily="34" charset="-122"/>
                <a:cs typeface="Manrope" pitchFamily="34" charset="-120"/>
              </a:rPr>
              <a:t>Higher alcohol often indicates better fermentation</a:t>
            </a:r>
            <a:endParaRPr lang="en-US" sz="1200" dirty="0"/>
          </a:p>
        </p:txBody>
      </p:sp>
      <p:sp>
        <p:nvSpPr>
          <p:cNvPr id="10" name="Text 7"/>
          <p:cNvSpPr/>
          <p:nvPr/>
        </p:nvSpPr>
        <p:spPr>
          <a:xfrm>
            <a:off x="6208514" y="3368635"/>
            <a:ext cx="7730252" cy="240506"/>
          </a:xfrm>
          <a:prstGeom prst="rect">
            <a:avLst/>
          </a:prstGeom>
          <a:noFill/>
          <a:ln/>
        </p:spPr>
        <p:txBody>
          <a:bodyPr wrap="none" lIns="0" tIns="0" rIns="0" bIns="0" rtlCol="0" anchor="t"/>
          <a:lstStyle/>
          <a:p>
            <a:pPr marL="342900" indent="-342900" algn="l">
              <a:lnSpc>
                <a:spcPts val="1850"/>
              </a:lnSpc>
              <a:buSzPct val="100000"/>
              <a:buChar char="•"/>
            </a:pPr>
            <a:r>
              <a:rPr lang="en-US" sz="1200" dirty="0">
                <a:latin typeface="Manrope" pitchFamily="34" charset="0"/>
                <a:ea typeface="Manrope" pitchFamily="34" charset="-122"/>
                <a:cs typeface="Manrope" pitchFamily="34" charset="-120"/>
              </a:rPr>
              <a:t>Correlates strongly with wine body and complexity</a:t>
            </a:r>
            <a:endParaRPr lang="en-US" sz="1200" dirty="0"/>
          </a:p>
        </p:txBody>
      </p:sp>
      <p:sp>
        <p:nvSpPr>
          <p:cNvPr id="11" name="Shape 8"/>
          <p:cNvSpPr/>
          <p:nvPr/>
        </p:nvSpPr>
        <p:spPr>
          <a:xfrm>
            <a:off x="6012537" y="3924895"/>
            <a:ext cx="8091726" cy="1189553"/>
          </a:xfrm>
          <a:prstGeom prst="roundRect">
            <a:avLst>
              <a:gd name="adj" fmla="val 11376"/>
            </a:avLst>
          </a:prstGeom>
          <a:solidFill>
            <a:srgbClr val="FFFFFF"/>
          </a:solidFill>
          <a:ln w="15240">
            <a:solidFill>
              <a:srgbClr val="FF7047"/>
            </a:solidFill>
            <a:prstDash val="solid"/>
          </a:ln>
        </p:spPr>
        <p:txBody>
          <a:bodyPr/>
          <a:lstStyle/>
          <a:p>
            <a:endParaRPr lang="en-AU" sz="2000"/>
          </a:p>
        </p:txBody>
      </p:sp>
      <p:sp>
        <p:nvSpPr>
          <p:cNvPr id="12" name="Shape 9"/>
          <p:cNvSpPr/>
          <p:nvPr/>
        </p:nvSpPr>
        <p:spPr>
          <a:xfrm>
            <a:off x="6012537" y="3924895"/>
            <a:ext cx="30480" cy="1189553"/>
          </a:xfrm>
          <a:prstGeom prst="roundRect">
            <a:avLst>
              <a:gd name="adj" fmla="val 443967"/>
            </a:avLst>
          </a:prstGeom>
          <a:solidFill>
            <a:srgbClr val="FF7047"/>
          </a:solidFill>
          <a:ln/>
        </p:spPr>
        <p:txBody>
          <a:bodyPr/>
          <a:lstStyle/>
          <a:p>
            <a:endParaRPr lang="en-AU" sz="2000"/>
          </a:p>
        </p:txBody>
      </p:sp>
      <p:sp>
        <p:nvSpPr>
          <p:cNvPr id="13" name="Text 10"/>
          <p:cNvSpPr/>
          <p:nvPr/>
        </p:nvSpPr>
        <p:spPr>
          <a:xfrm>
            <a:off x="6208514" y="4090392"/>
            <a:ext cx="3328749" cy="234910"/>
          </a:xfrm>
          <a:prstGeom prst="rect">
            <a:avLst/>
          </a:prstGeom>
          <a:noFill/>
          <a:ln/>
        </p:spPr>
        <p:txBody>
          <a:bodyPr wrap="none" lIns="0" tIns="0" rIns="0" bIns="0" rtlCol="0" anchor="t"/>
          <a:lstStyle/>
          <a:p>
            <a:pPr marL="0" indent="0" algn="l">
              <a:lnSpc>
                <a:spcPts val="1800"/>
              </a:lnSpc>
              <a:buNone/>
            </a:pPr>
            <a:r>
              <a:rPr lang="en-US" sz="1600" dirty="0">
                <a:latin typeface="Inter" pitchFamily="34" charset="0"/>
                <a:ea typeface="Inter" pitchFamily="34" charset="-122"/>
                <a:cs typeface="Inter" pitchFamily="34" charset="-120"/>
              </a:rPr>
              <a:t>2. Residual Sugar (X3): 35.8% Weight</a:t>
            </a:r>
            <a:endParaRPr lang="en-US" sz="1600" dirty="0"/>
          </a:p>
        </p:txBody>
      </p:sp>
      <p:sp>
        <p:nvSpPr>
          <p:cNvPr id="14" name="Text 11"/>
          <p:cNvSpPr/>
          <p:nvPr/>
        </p:nvSpPr>
        <p:spPr>
          <a:xfrm>
            <a:off x="6208514" y="4415433"/>
            <a:ext cx="7730252" cy="240506"/>
          </a:xfrm>
          <a:prstGeom prst="rect">
            <a:avLst/>
          </a:prstGeom>
          <a:noFill/>
          <a:ln/>
        </p:spPr>
        <p:txBody>
          <a:bodyPr wrap="none" lIns="0" tIns="0" rIns="0" bIns="0" rtlCol="0" anchor="t"/>
          <a:lstStyle/>
          <a:p>
            <a:pPr marL="342900" indent="-342900" algn="l">
              <a:lnSpc>
                <a:spcPts val="1850"/>
              </a:lnSpc>
              <a:buSzPct val="100000"/>
              <a:buChar char="•"/>
            </a:pPr>
            <a:r>
              <a:rPr lang="en-US" sz="1200" dirty="0">
                <a:latin typeface="Manrope" pitchFamily="34" charset="0"/>
                <a:ea typeface="Manrope" pitchFamily="34" charset="-122"/>
                <a:cs typeface="Manrope" pitchFamily="34" charset="-120"/>
              </a:rPr>
              <a:t>Affects wine sweetness and balance</a:t>
            </a:r>
            <a:endParaRPr lang="en-US" sz="1200" dirty="0"/>
          </a:p>
        </p:txBody>
      </p:sp>
      <p:sp>
        <p:nvSpPr>
          <p:cNvPr id="15" name="Text 12"/>
          <p:cNvSpPr/>
          <p:nvPr/>
        </p:nvSpPr>
        <p:spPr>
          <a:xfrm>
            <a:off x="6208514" y="4708446"/>
            <a:ext cx="7730252" cy="240506"/>
          </a:xfrm>
          <a:prstGeom prst="rect">
            <a:avLst/>
          </a:prstGeom>
          <a:noFill/>
          <a:ln/>
        </p:spPr>
        <p:txBody>
          <a:bodyPr wrap="none" lIns="0" tIns="0" rIns="0" bIns="0" rtlCol="0" anchor="t"/>
          <a:lstStyle/>
          <a:p>
            <a:pPr marL="342900" indent="-342900" algn="l">
              <a:lnSpc>
                <a:spcPts val="1850"/>
              </a:lnSpc>
              <a:buSzPct val="100000"/>
              <a:buChar char="•"/>
            </a:pPr>
            <a:r>
              <a:rPr lang="en-US" sz="1200" dirty="0">
                <a:latin typeface="Manrope" pitchFamily="34" charset="0"/>
                <a:ea typeface="Manrope" pitchFamily="34" charset="-122"/>
                <a:cs typeface="Manrope" pitchFamily="34" charset="-120"/>
              </a:rPr>
              <a:t>Critical for white wine character</a:t>
            </a:r>
            <a:endParaRPr lang="en-US" sz="1200" dirty="0"/>
          </a:p>
        </p:txBody>
      </p:sp>
      <p:sp>
        <p:nvSpPr>
          <p:cNvPr id="16" name="Shape 13"/>
          <p:cNvSpPr/>
          <p:nvPr/>
        </p:nvSpPr>
        <p:spPr>
          <a:xfrm>
            <a:off x="6012537" y="5264706"/>
            <a:ext cx="8091726" cy="1189553"/>
          </a:xfrm>
          <a:prstGeom prst="roundRect">
            <a:avLst>
              <a:gd name="adj" fmla="val 11376"/>
            </a:avLst>
          </a:prstGeom>
          <a:solidFill>
            <a:srgbClr val="FFFFFF"/>
          </a:solidFill>
          <a:ln w="15240">
            <a:solidFill>
              <a:srgbClr val="FF7047"/>
            </a:solidFill>
            <a:prstDash val="solid"/>
          </a:ln>
        </p:spPr>
        <p:txBody>
          <a:bodyPr/>
          <a:lstStyle/>
          <a:p>
            <a:endParaRPr lang="en-AU" sz="2000"/>
          </a:p>
        </p:txBody>
      </p:sp>
      <p:sp>
        <p:nvSpPr>
          <p:cNvPr id="17" name="Shape 14"/>
          <p:cNvSpPr/>
          <p:nvPr/>
        </p:nvSpPr>
        <p:spPr>
          <a:xfrm>
            <a:off x="6012537" y="5264706"/>
            <a:ext cx="30480" cy="1189553"/>
          </a:xfrm>
          <a:prstGeom prst="roundRect">
            <a:avLst>
              <a:gd name="adj" fmla="val 443967"/>
            </a:avLst>
          </a:prstGeom>
          <a:solidFill>
            <a:srgbClr val="FF7047"/>
          </a:solidFill>
          <a:ln/>
        </p:spPr>
        <p:txBody>
          <a:bodyPr/>
          <a:lstStyle/>
          <a:p>
            <a:endParaRPr lang="en-AU" sz="2000"/>
          </a:p>
        </p:txBody>
      </p:sp>
      <p:sp>
        <p:nvSpPr>
          <p:cNvPr id="18" name="Text 15"/>
          <p:cNvSpPr/>
          <p:nvPr/>
        </p:nvSpPr>
        <p:spPr>
          <a:xfrm>
            <a:off x="6208514" y="5430203"/>
            <a:ext cx="2995493" cy="234910"/>
          </a:xfrm>
          <a:prstGeom prst="rect">
            <a:avLst/>
          </a:prstGeom>
          <a:noFill/>
          <a:ln/>
        </p:spPr>
        <p:txBody>
          <a:bodyPr wrap="none" lIns="0" tIns="0" rIns="0" bIns="0" rtlCol="0" anchor="t"/>
          <a:lstStyle/>
          <a:p>
            <a:pPr marL="0" indent="0" algn="l">
              <a:lnSpc>
                <a:spcPts val="1800"/>
              </a:lnSpc>
              <a:buNone/>
            </a:pPr>
            <a:r>
              <a:rPr lang="en-US" sz="1600" dirty="0">
                <a:latin typeface="Inter" pitchFamily="34" charset="0"/>
                <a:ea typeface="Inter" pitchFamily="34" charset="-122"/>
                <a:cs typeface="Inter" pitchFamily="34" charset="-120"/>
              </a:rPr>
              <a:t>3. Fixed Acidity (X1): 17.1% Weight</a:t>
            </a:r>
            <a:endParaRPr lang="en-US" sz="1600" dirty="0"/>
          </a:p>
        </p:txBody>
      </p:sp>
      <p:sp>
        <p:nvSpPr>
          <p:cNvPr id="19" name="Text 16"/>
          <p:cNvSpPr/>
          <p:nvPr/>
        </p:nvSpPr>
        <p:spPr>
          <a:xfrm>
            <a:off x="6208514" y="5755243"/>
            <a:ext cx="7730252" cy="240506"/>
          </a:xfrm>
          <a:prstGeom prst="rect">
            <a:avLst/>
          </a:prstGeom>
          <a:noFill/>
          <a:ln/>
        </p:spPr>
        <p:txBody>
          <a:bodyPr wrap="none" lIns="0" tIns="0" rIns="0" bIns="0" rtlCol="0" anchor="t"/>
          <a:lstStyle/>
          <a:p>
            <a:pPr marL="342900" indent="-342900" algn="l">
              <a:lnSpc>
                <a:spcPts val="1850"/>
              </a:lnSpc>
              <a:buSzPct val="100000"/>
              <a:buChar char="•"/>
            </a:pPr>
            <a:r>
              <a:rPr lang="en-US" sz="1200" dirty="0">
                <a:latin typeface="Manrope" pitchFamily="34" charset="0"/>
                <a:ea typeface="Manrope" pitchFamily="34" charset="-122"/>
                <a:cs typeface="Manrope" pitchFamily="34" charset="-120"/>
              </a:rPr>
              <a:t>Provides structure and freshness</a:t>
            </a:r>
            <a:endParaRPr lang="en-US" sz="1200" dirty="0"/>
          </a:p>
        </p:txBody>
      </p:sp>
      <p:sp>
        <p:nvSpPr>
          <p:cNvPr id="20" name="Text 17"/>
          <p:cNvSpPr/>
          <p:nvPr/>
        </p:nvSpPr>
        <p:spPr>
          <a:xfrm>
            <a:off x="6208514" y="6048256"/>
            <a:ext cx="7730252" cy="240506"/>
          </a:xfrm>
          <a:prstGeom prst="rect">
            <a:avLst/>
          </a:prstGeom>
          <a:noFill/>
          <a:ln/>
        </p:spPr>
        <p:txBody>
          <a:bodyPr wrap="none" lIns="0" tIns="0" rIns="0" bIns="0" rtlCol="0" anchor="t"/>
          <a:lstStyle/>
          <a:p>
            <a:pPr marL="342900" indent="-342900" algn="l">
              <a:lnSpc>
                <a:spcPts val="1850"/>
              </a:lnSpc>
              <a:buSzPct val="100000"/>
              <a:buChar char="•"/>
            </a:pPr>
            <a:r>
              <a:rPr lang="en-US" sz="1200" dirty="0">
                <a:latin typeface="Manrope" pitchFamily="34" charset="0"/>
                <a:ea typeface="Manrope" pitchFamily="34" charset="-122"/>
                <a:cs typeface="Manrope" pitchFamily="34" charset="-120"/>
              </a:rPr>
              <a:t>Essential for wine stability</a:t>
            </a:r>
            <a:endParaRPr lang="en-US" sz="1200" dirty="0"/>
          </a:p>
        </p:txBody>
      </p:sp>
      <p:sp>
        <p:nvSpPr>
          <p:cNvPr id="21" name="Shape 18"/>
          <p:cNvSpPr/>
          <p:nvPr/>
        </p:nvSpPr>
        <p:spPr>
          <a:xfrm>
            <a:off x="6012537" y="6604516"/>
            <a:ext cx="8091726" cy="1189553"/>
          </a:xfrm>
          <a:prstGeom prst="roundRect">
            <a:avLst>
              <a:gd name="adj" fmla="val 11376"/>
            </a:avLst>
          </a:prstGeom>
          <a:solidFill>
            <a:srgbClr val="FFFFFF"/>
          </a:solidFill>
          <a:ln w="15240">
            <a:solidFill>
              <a:srgbClr val="FF7047"/>
            </a:solidFill>
            <a:prstDash val="solid"/>
          </a:ln>
        </p:spPr>
        <p:txBody>
          <a:bodyPr/>
          <a:lstStyle/>
          <a:p>
            <a:endParaRPr lang="en-AU" sz="2000"/>
          </a:p>
        </p:txBody>
      </p:sp>
      <p:sp>
        <p:nvSpPr>
          <p:cNvPr id="22" name="Shape 19"/>
          <p:cNvSpPr/>
          <p:nvPr/>
        </p:nvSpPr>
        <p:spPr>
          <a:xfrm>
            <a:off x="6012537" y="6604516"/>
            <a:ext cx="30480" cy="1189553"/>
          </a:xfrm>
          <a:prstGeom prst="roundRect">
            <a:avLst>
              <a:gd name="adj" fmla="val 443967"/>
            </a:avLst>
          </a:prstGeom>
          <a:solidFill>
            <a:srgbClr val="FF7047"/>
          </a:solidFill>
          <a:ln/>
        </p:spPr>
        <p:txBody>
          <a:bodyPr/>
          <a:lstStyle/>
          <a:p>
            <a:endParaRPr lang="en-AU" sz="2000"/>
          </a:p>
        </p:txBody>
      </p:sp>
      <p:sp>
        <p:nvSpPr>
          <p:cNvPr id="23" name="Text 20"/>
          <p:cNvSpPr/>
          <p:nvPr/>
        </p:nvSpPr>
        <p:spPr>
          <a:xfrm>
            <a:off x="6208514" y="6770013"/>
            <a:ext cx="3048238" cy="234910"/>
          </a:xfrm>
          <a:prstGeom prst="rect">
            <a:avLst/>
          </a:prstGeom>
          <a:noFill/>
          <a:ln/>
        </p:spPr>
        <p:txBody>
          <a:bodyPr wrap="none" lIns="0" tIns="0" rIns="0" bIns="0" rtlCol="0" anchor="t"/>
          <a:lstStyle/>
          <a:p>
            <a:pPr marL="0" indent="0" algn="l">
              <a:lnSpc>
                <a:spcPts val="1800"/>
              </a:lnSpc>
              <a:buNone/>
            </a:pPr>
            <a:r>
              <a:rPr lang="en-US" sz="1600" dirty="0">
                <a:latin typeface="Inter" pitchFamily="34" charset="0"/>
                <a:ea typeface="Inter" pitchFamily="34" charset="-122"/>
                <a:cs typeface="Inter" pitchFamily="34" charset="-120"/>
              </a:rPr>
              <a:t>4. Volatile Acidity (X2): 0% Weight</a:t>
            </a:r>
            <a:endParaRPr lang="en-US" sz="1600" dirty="0"/>
          </a:p>
        </p:txBody>
      </p:sp>
      <p:sp>
        <p:nvSpPr>
          <p:cNvPr id="24" name="Text 21"/>
          <p:cNvSpPr/>
          <p:nvPr/>
        </p:nvSpPr>
        <p:spPr>
          <a:xfrm>
            <a:off x="6208514" y="7095053"/>
            <a:ext cx="7730252" cy="240506"/>
          </a:xfrm>
          <a:prstGeom prst="rect">
            <a:avLst/>
          </a:prstGeom>
          <a:noFill/>
          <a:ln/>
        </p:spPr>
        <p:txBody>
          <a:bodyPr wrap="none" lIns="0" tIns="0" rIns="0" bIns="0" rtlCol="0" anchor="t"/>
          <a:lstStyle/>
          <a:p>
            <a:pPr marL="342900" indent="-342900" algn="l">
              <a:lnSpc>
                <a:spcPts val="1850"/>
              </a:lnSpc>
              <a:buSzPct val="100000"/>
              <a:buChar char="•"/>
            </a:pPr>
            <a:r>
              <a:rPr lang="en-US" sz="1200" dirty="0">
                <a:latin typeface="Manrope" pitchFamily="34" charset="0"/>
                <a:ea typeface="Manrope" pitchFamily="34" charset="-122"/>
                <a:cs typeface="Manrope" pitchFamily="34" charset="-120"/>
              </a:rPr>
              <a:t>Shows minimal impact on quality prediction</a:t>
            </a:r>
            <a:endParaRPr lang="en-US" sz="1200" dirty="0"/>
          </a:p>
        </p:txBody>
      </p:sp>
      <p:sp>
        <p:nvSpPr>
          <p:cNvPr id="25" name="Text 22"/>
          <p:cNvSpPr/>
          <p:nvPr/>
        </p:nvSpPr>
        <p:spPr>
          <a:xfrm>
            <a:off x="6208514" y="7388066"/>
            <a:ext cx="7730252" cy="240506"/>
          </a:xfrm>
          <a:prstGeom prst="rect">
            <a:avLst/>
          </a:prstGeom>
          <a:noFill/>
          <a:ln/>
        </p:spPr>
        <p:txBody>
          <a:bodyPr wrap="none" lIns="0" tIns="0" rIns="0" bIns="0" rtlCol="0" anchor="t"/>
          <a:lstStyle/>
          <a:p>
            <a:pPr marL="342900" indent="-342900" algn="l">
              <a:lnSpc>
                <a:spcPts val="1850"/>
              </a:lnSpc>
              <a:buSzPct val="100000"/>
              <a:buChar char="•"/>
            </a:pPr>
            <a:r>
              <a:rPr lang="en-US" sz="1200" dirty="0">
                <a:latin typeface="Manrope" pitchFamily="34" charset="0"/>
                <a:ea typeface="Manrope" pitchFamily="34" charset="-122"/>
                <a:cs typeface="Manrope" pitchFamily="34" charset="-120"/>
              </a:rPr>
              <a:t>May indicate data redundancy or minimal contribution</a:t>
            </a:r>
            <a:endParaRPr lang="en-US" sz="1200" dirty="0"/>
          </a:p>
        </p:txBody>
      </p:sp>
      <p:sp>
        <p:nvSpPr>
          <p:cNvPr id="26" name="Rectangle 25">
            <a:extLst>
              <a:ext uri="{FF2B5EF4-FFF2-40B4-BE49-F238E27FC236}">
                <a16:creationId xmlns:a16="http://schemas.microsoft.com/office/drawing/2014/main" id="{A036AD30-B761-E0D8-7107-50262E8840C0}"/>
              </a:ext>
            </a:extLst>
          </p:cNvPr>
          <p:cNvSpPr/>
          <p:nvPr/>
        </p:nvSpPr>
        <p:spPr>
          <a:xfrm>
            <a:off x="12889774" y="7813032"/>
            <a:ext cx="1661160" cy="3269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606421" y="311825"/>
            <a:ext cx="1417558" cy="177165"/>
          </a:xfrm>
          <a:prstGeom prst="rect">
            <a:avLst/>
          </a:prstGeom>
          <a:noFill/>
          <a:ln/>
        </p:spPr>
        <p:txBody>
          <a:bodyPr wrap="none" lIns="0" tIns="0" rIns="0" bIns="0" rtlCol="0" anchor="t"/>
          <a:lstStyle/>
          <a:p>
            <a:pPr marL="0" indent="0" algn="ctr">
              <a:lnSpc>
                <a:spcPts val="1350"/>
              </a:lnSpc>
              <a:buNone/>
            </a:pPr>
            <a:r>
              <a:rPr lang="en-US" sz="1400" dirty="0">
                <a:solidFill>
                  <a:srgbClr val="0C0D0F"/>
                </a:solidFill>
                <a:latin typeface="Inter" pitchFamily="34" charset="0"/>
                <a:ea typeface="Inter" pitchFamily="34" charset="-122"/>
                <a:cs typeface="Inter" pitchFamily="34" charset="-120"/>
              </a:rPr>
              <a:t>Chapter 8</a:t>
            </a:r>
            <a:endParaRPr lang="en-US" sz="1400" dirty="0"/>
          </a:p>
        </p:txBody>
      </p:sp>
      <p:sp>
        <p:nvSpPr>
          <p:cNvPr id="3" name="Text 1"/>
          <p:cNvSpPr/>
          <p:nvPr/>
        </p:nvSpPr>
        <p:spPr>
          <a:xfrm>
            <a:off x="4392692" y="602337"/>
            <a:ext cx="5844897" cy="488990"/>
          </a:xfrm>
          <a:prstGeom prst="rect">
            <a:avLst/>
          </a:prstGeom>
          <a:noFill/>
          <a:ln/>
        </p:spPr>
        <p:txBody>
          <a:bodyPr wrap="none" lIns="0" tIns="0" rIns="0" bIns="0" rtlCol="0" anchor="t"/>
          <a:lstStyle/>
          <a:p>
            <a:pPr marL="0" indent="0" algn="ctr">
              <a:lnSpc>
                <a:spcPts val="3850"/>
              </a:lnSpc>
              <a:buNone/>
            </a:pPr>
            <a:r>
              <a:rPr lang="en-US" sz="3050" dirty="0">
                <a:solidFill>
                  <a:srgbClr val="0C0D0F"/>
                </a:solidFill>
                <a:latin typeface="Inter" pitchFamily="34" charset="0"/>
                <a:ea typeface="Inter" pitchFamily="34" charset="-122"/>
                <a:cs typeface="Inter" pitchFamily="34" charset="-120"/>
              </a:rPr>
              <a:t>Optimal Conditions &amp; Prediction</a:t>
            </a:r>
            <a:endParaRPr lang="en-US" sz="3050" dirty="0"/>
          </a:p>
        </p:txBody>
      </p:sp>
      <p:sp>
        <p:nvSpPr>
          <p:cNvPr id="4" name="Text 2"/>
          <p:cNvSpPr/>
          <p:nvPr/>
        </p:nvSpPr>
        <p:spPr>
          <a:xfrm>
            <a:off x="396835" y="1261348"/>
            <a:ext cx="12077219" cy="145971"/>
          </a:xfrm>
          <a:prstGeom prst="rect">
            <a:avLst/>
          </a:prstGeom>
          <a:noFill/>
          <a:ln/>
        </p:spPr>
        <p:txBody>
          <a:bodyPr wrap="none" lIns="0" tIns="0" rIns="0" bIns="0" rtlCol="0" anchor="t"/>
          <a:lstStyle/>
          <a:p>
            <a:pPr marL="0" indent="0" algn="l">
              <a:lnSpc>
                <a:spcPct val="200000"/>
              </a:lnSpc>
              <a:buNone/>
            </a:pPr>
            <a:r>
              <a:rPr lang="en-US" sz="1600" dirty="0">
                <a:solidFill>
                  <a:srgbClr val="55575A"/>
                </a:solidFill>
                <a:latin typeface="Manrope" pitchFamily="34" charset="0"/>
                <a:ea typeface="Manrope" pitchFamily="34" charset="-122"/>
                <a:cs typeface="Manrope" pitchFamily="34" charset="-120"/>
              </a:rPr>
              <a:t>Based on our model, we've identified optimal ranges for key physicochemical properties that correlate with higher white wine quality. </a:t>
            </a:r>
          </a:p>
          <a:p>
            <a:pPr marL="0" indent="0" algn="l">
              <a:lnSpc>
                <a:spcPct val="200000"/>
              </a:lnSpc>
              <a:buNone/>
            </a:pPr>
            <a:r>
              <a:rPr lang="en-US" sz="1600" dirty="0">
                <a:solidFill>
                  <a:srgbClr val="55575A"/>
                </a:solidFill>
                <a:latin typeface="Manrope" pitchFamily="34" charset="0"/>
                <a:ea typeface="Manrope" pitchFamily="34" charset="-122"/>
                <a:cs typeface="Manrope" pitchFamily="34" charset="-120"/>
              </a:rPr>
              <a:t>Using these insights, we can predict the quality score for new wine samples and provide guidance for winemaking.</a:t>
            </a:r>
            <a:endParaRPr lang="en-US" sz="1600" dirty="0"/>
          </a:p>
        </p:txBody>
      </p:sp>
      <p:sp>
        <p:nvSpPr>
          <p:cNvPr id="5" name="Text 3"/>
          <p:cNvSpPr/>
          <p:nvPr/>
        </p:nvSpPr>
        <p:spPr>
          <a:xfrm>
            <a:off x="786050" y="2750589"/>
            <a:ext cx="3186232" cy="212646"/>
          </a:xfrm>
          <a:prstGeom prst="rect">
            <a:avLst/>
          </a:prstGeom>
          <a:noFill/>
          <a:ln/>
        </p:spPr>
        <p:txBody>
          <a:bodyPr wrap="none" lIns="0" tIns="0" rIns="0" bIns="0" rtlCol="0" anchor="t"/>
          <a:lstStyle/>
          <a:p>
            <a:pPr marL="0" indent="0" algn="l">
              <a:lnSpc>
                <a:spcPts val="1650"/>
              </a:lnSpc>
              <a:buNone/>
            </a:pPr>
            <a:r>
              <a:rPr lang="en-US" sz="2400" dirty="0">
                <a:solidFill>
                  <a:srgbClr val="0C0D0F"/>
                </a:solidFill>
                <a:latin typeface="Inter" pitchFamily="34" charset="0"/>
                <a:ea typeface="Inter" pitchFamily="34" charset="-122"/>
                <a:cs typeface="Inter" pitchFamily="34" charset="-120"/>
              </a:rPr>
              <a:t>Best Conditions for Higher Quality Wine</a:t>
            </a:r>
            <a:endParaRPr lang="en-US" sz="2400" dirty="0"/>
          </a:p>
        </p:txBody>
      </p:sp>
      <p:sp>
        <p:nvSpPr>
          <p:cNvPr id="6" name="Text 4"/>
          <p:cNvSpPr/>
          <p:nvPr/>
        </p:nvSpPr>
        <p:spPr>
          <a:xfrm>
            <a:off x="786050" y="3076582"/>
            <a:ext cx="6780014" cy="848329"/>
          </a:xfrm>
          <a:prstGeom prst="rect">
            <a:avLst/>
          </a:prstGeom>
          <a:noFill/>
          <a:ln/>
        </p:spPr>
        <p:txBody>
          <a:bodyPr wrap="none" lIns="0" tIns="0" rIns="0" bIns="0" rtlCol="0" anchor="t"/>
          <a:lstStyle/>
          <a:p>
            <a:pPr marL="342900" indent="-342900" algn="l">
              <a:lnSpc>
                <a:spcPct val="150000"/>
              </a:lnSpc>
              <a:buSzPct val="100000"/>
              <a:buChar char="•"/>
            </a:pPr>
            <a:r>
              <a:rPr lang="en-US" sz="1200" dirty="0">
                <a:solidFill>
                  <a:srgbClr val="B88E23"/>
                </a:solidFill>
                <a:latin typeface="Manrope" pitchFamily="34" charset="0"/>
                <a:ea typeface="Manrope" pitchFamily="34" charset="-122"/>
                <a:cs typeface="Manrope" pitchFamily="34" charset="-120"/>
              </a:rPr>
              <a:t>Alcohol Content (X6):</a:t>
            </a:r>
            <a:r>
              <a:rPr lang="en-US" sz="1200" dirty="0">
                <a:solidFill>
                  <a:srgbClr val="55575A"/>
                </a:solidFill>
                <a:latin typeface="Manrope" pitchFamily="34" charset="0"/>
                <a:ea typeface="Manrope" pitchFamily="34" charset="-122"/>
                <a:cs typeface="Manrope" pitchFamily="34" charset="-120"/>
              </a:rPr>
              <a:t> 12-13% (higher fermentation quality)</a:t>
            </a:r>
          </a:p>
          <a:p>
            <a:pPr marL="342900" indent="-342900">
              <a:lnSpc>
                <a:spcPct val="150000"/>
              </a:lnSpc>
              <a:buSzPct val="100000"/>
              <a:buFontTx/>
              <a:buChar char="•"/>
            </a:pPr>
            <a:r>
              <a:rPr lang="en-US" sz="1200" dirty="0">
                <a:solidFill>
                  <a:srgbClr val="B88E23"/>
                </a:solidFill>
                <a:latin typeface="Manrope" pitchFamily="34" charset="0"/>
                <a:ea typeface="Manrope" pitchFamily="34" charset="-122"/>
                <a:cs typeface="Manrope" pitchFamily="34" charset="-120"/>
              </a:rPr>
              <a:t>Residual Sugar (X3):</a:t>
            </a:r>
            <a:r>
              <a:rPr lang="en-US" sz="1200" dirty="0">
                <a:solidFill>
                  <a:srgbClr val="55575A"/>
                </a:solidFill>
                <a:latin typeface="Manrope" pitchFamily="34" charset="0"/>
                <a:ea typeface="Manrope" pitchFamily="34" charset="-122"/>
                <a:cs typeface="Manrope" pitchFamily="34" charset="-120"/>
              </a:rPr>
              <a:t> 2-5 g/L (balanced sweetness)</a:t>
            </a:r>
            <a:endParaRPr lang="en-US" sz="1200" dirty="0"/>
          </a:p>
          <a:p>
            <a:pPr marL="342900" indent="-342900">
              <a:lnSpc>
                <a:spcPct val="150000"/>
              </a:lnSpc>
              <a:buSzPct val="100000"/>
              <a:buFontTx/>
              <a:buChar char="•"/>
            </a:pPr>
            <a:r>
              <a:rPr lang="en-US" sz="1200" dirty="0">
                <a:solidFill>
                  <a:srgbClr val="B88E23"/>
                </a:solidFill>
                <a:latin typeface="Manrope" pitchFamily="34" charset="0"/>
                <a:ea typeface="Manrope" pitchFamily="34" charset="-122"/>
                <a:cs typeface="Manrope" pitchFamily="34" charset="-120"/>
              </a:rPr>
              <a:t>Fixed Acidity (X1):</a:t>
            </a:r>
            <a:r>
              <a:rPr lang="en-US" sz="1200" dirty="0">
                <a:solidFill>
                  <a:srgbClr val="55575A"/>
                </a:solidFill>
                <a:latin typeface="Manrope" pitchFamily="34" charset="0"/>
                <a:ea typeface="Manrope" pitchFamily="34" charset="-122"/>
                <a:cs typeface="Manrope" pitchFamily="34" charset="-120"/>
              </a:rPr>
              <a:t> 6-8 g/L (proper structure)</a:t>
            </a:r>
          </a:p>
          <a:p>
            <a:pPr marL="342900" indent="-342900">
              <a:lnSpc>
                <a:spcPct val="150000"/>
              </a:lnSpc>
              <a:buSzPct val="100000"/>
              <a:buFontTx/>
              <a:buChar char="•"/>
            </a:pPr>
            <a:r>
              <a:rPr lang="en-US" sz="1200" dirty="0">
                <a:solidFill>
                  <a:srgbClr val="B88E23"/>
                </a:solidFill>
                <a:latin typeface="Manrope" pitchFamily="34" charset="0"/>
                <a:ea typeface="Manrope" pitchFamily="34" charset="-122"/>
                <a:cs typeface="Manrope" pitchFamily="34" charset="-120"/>
              </a:rPr>
              <a:t>Volatile Acidity (X2):</a:t>
            </a:r>
            <a:r>
              <a:rPr lang="en-US" sz="1200" dirty="0">
                <a:solidFill>
                  <a:srgbClr val="55575A"/>
                </a:solidFill>
                <a:latin typeface="Manrope" pitchFamily="34" charset="0"/>
                <a:ea typeface="Manrope" pitchFamily="34" charset="-122"/>
                <a:cs typeface="Manrope" pitchFamily="34" charset="-120"/>
              </a:rPr>
              <a:t> &lt;0.3 g/L (minimal defects)</a:t>
            </a:r>
            <a:endParaRPr lang="en-US" sz="1200" dirty="0"/>
          </a:p>
        </p:txBody>
      </p:sp>
      <p:sp>
        <p:nvSpPr>
          <p:cNvPr id="10" name="Text 8"/>
          <p:cNvSpPr/>
          <p:nvPr/>
        </p:nvSpPr>
        <p:spPr>
          <a:xfrm>
            <a:off x="786050" y="4489593"/>
            <a:ext cx="4495634" cy="285809"/>
          </a:xfrm>
          <a:prstGeom prst="rect">
            <a:avLst/>
          </a:prstGeom>
          <a:noFill/>
          <a:ln/>
        </p:spPr>
        <p:txBody>
          <a:bodyPr wrap="none" lIns="0" tIns="0" rIns="0" bIns="0" rtlCol="0" anchor="t"/>
          <a:lstStyle/>
          <a:p>
            <a:pPr marL="0" indent="0" algn="l">
              <a:lnSpc>
                <a:spcPts val="1350"/>
              </a:lnSpc>
              <a:buNone/>
            </a:pPr>
            <a:r>
              <a:rPr lang="en-US" sz="2400" dirty="0">
                <a:solidFill>
                  <a:srgbClr val="0C0D0F"/>
                </a:solidFill>
                <a:latin typeface="Inter" pitchFamily="34" charset="0"/>
                <a:ea typeface="Inter" pitchFamily="34" charset="-122"/>
                <a:cs typeface="Inter" pitchFamily="34" charset="-120"/>
              </a:rPr>
              <a:t>Target Quality Range: 7-9/10</a:t>
            </a:r>
            <a:endParaRPr lang="en-US" sz="2400" dirty="0"/>
          </a:p>
        </p:txBody>
      </p:sp>
      <p:pic>
        <p:nvPicPr>
          <p:cNvPr id="11" name="Image 0" descr="preencoded.png"/>
          <p:cNvPicPr>
            <a:picLocks noChangeAspect="1"/>
          </p:cNvPicPr>
          <p:nvPr/>
        </p:nvPicPr>
        <p:blipFill>
          <a:blip r:embed="rId3"/>
          <a:stretch>
            <a:fillRect/>
          </a:stretch>
        </p:blipFill>
        <p:spPr>
          <a:xfrm>
            <a:off x="960324" y="4960774"/>
            <a:ext cx="2837684" cy="2837684"/>
          </a:xfrm>
          <a:prstGeom prst="rect">
            <a:avLst/>
          </a:prstGeom>
        </p:spPr>
      </p:pic>
      <p:sp>
        <p:nvSpPr>
          <p:cNvPr id="12" name="Text 9"/>
          <p:cNvSpPr/>
          <p:nvPr/>
        </p:nvSpPr>
        <p:spPr>
          <a:xfrm>
            <a:off x="7678675" y="2750589"/>
            <a:ext cx="2807734" cy="330397"/>
          </a:xfrm>
          <a:prstGeom prst="rect">
            <a:avLst/>
          </a:prstGeom>
          <a:noFill/>
          <a:ln/>
        </p:spPr>
        <p:txBody>
          <a:bodyPr wrap="none" lIns="0" tIns="0" rIns="0" bIns="0" rtlCol="0" anchor="t"/>
          <a:lstStyle/>
          <a:p>
            <a:pPr marL="0" indent="0" algn="l">
              <a:lnSpc>
                <a:spcPts val="1650"/>
              </a:lnSpc>
              <a:buNone/>
            </a:pPr>
            <a:r>
              <a:rPr lang="en-US" sz="2400" dirty="0">
                <a:solidFill>
                  <a:srgbClr val="0C0D0F"/>
                </a:solidFill>
                <a:latin typeface="Inter" pitchFamily="34" charset="0"/>
                <a:ea typeface="Inter" pitchFamily="34" charset="-122"/>
                <a:cs typeface="Inter" pitchFamily="34" charset="-120"/>
              </a:rPr>
              <a:t>Prediction Results</a:t>
            </a:r>
            <a:endParaRPr lang="en-US" sz="2400" dirty="0"/>
          </a:p>
        </p:txBody>
      </p:sp>
      <p:sp>
        <p:nvSpPr>
          <p:cNvPr id="13" name="Text 10"/>
          <p:cNvSpPr/>
          <p:nvPr/>
        </p:nvSpPr>
        <p:spPr>
          <a:xfrm>
            <a:off x="8022097" y="3076582"/>
            <a:ext cx="2153423" cy="2072033"/>
          </a:xfrm>
          <a:prstGeom prst="rect">
            <a:avLst/>
          </a:prstGeom>
          <a:noFill/>
          <a:ln/>
        </p:spPr>
        <p:txBody>
          <a:bodyPr wrap="square" lIns="0" tIns="0" rIns="0" bIns="0" rtlCol="0" anchor="t"/>
          <a:lstStyle/>
          <a:p>
            <a:pPr marL="0" indent="0" algn="l">
              <a:lnSpc>
                <a:spcPct val="150000"/>
              </a:lnSpc>
              <a:buNone/>
            </a:pPr>
            <a:r>
              <a:rPr lang="en-US" sz="1200" dirty="0">
                <a:solidFill>
                  <a:srgbClr val="B88E23"/>
                </a:solidFill>
                <a:latin typeface="Manrope" pitchFamily="34" charset="0"/>
                <a:ea typeface="Manrope" pitchFamily="34" charset="-122"/>
                <a:cs typeface="Manrope" pitchFamily="34" charset="-120"/>
              </a:rPr>
              <a:t>Input Values:</a:t>
            </a:r>
          </a:p>
          <a:p>
            <a:pPr marL="0" indent="0" algn="l">
              <a:lnSpc>
                <a:spcPct val="150000"/>
              </a:lnSpc>
              <a:buNone/>
            </a:pPr>
            <a:r>
              <a:rPr lang="en-US" sz="1200" dirty="0">
                <a:solidFill>
                  <a:srgbClr val="55575A"/>
                </a:solidFill>
                <a:latin typeface="Manrope" pitchFamily="34" charset="0"/>
                <a:ea typeface="Manrope" pitchFamily="34" charset="-122"/>
                <a:cs typeface="Manrope" pitchFamily="34" charset="-120"/>
              </a:rPr>
              <a:t>X1 = 6.7 (Fixed Acidity)</a:t>
            </a:r>
          </a:p>
          <a:p>
            <a:pPr marL="0" indent="0" algn="l">
              <a:lnSpc>
                <a:spcPct val="150000"/>
              </a:lnSpc>
              <a:buNone/>
            </a:pPr>
            <a:r>
              <a:rPr lang="en-US" sz="1200" dirty="0">
                <a:solidFill>
                  <a:srgbClr val="55575A"/>
                </a:solidFill>
                <a:latin typeface="Manrope" pitchFamily="34" charset="0"/>
                <a:ea typeface="Manrope" pitchFamily="34" charset="-122"/>
                <a:cs typeface="Manrope" pitchFamily="34" charset="-120"/>
              </a:rPr>
              <a:t>X2 = 0.18 (Volatile Acidity)</a:t>
            </a:r>
          </a:p>
          <a:p>
            <a:pPr marL="0" indent="0" algn="l">
              <a:lnSpc>
                <a:spcPct val="150000"/>
              </a:lnSpc>
              <a:buNone/>
            </a:pPr>
            <a:r>
              <a:rPr lang="en-US" sz="1200" dirty="0">
                <a:solidFill>
                  <a:srgbClr val="55575A"/>
                </a:solidFill>
                <a:latin typeface="Manrope" pitchFamily="34" charset="0"/>
                <a:ea typeface="Manrope" pitchFamily="34" charset="-122"/>
                <a:cs typeface="Manrope" pitchFamily="34" charset="-120"/>
              </a:rPr>
              <a:t>X3 = 4.7 (Residual Sugar)</a:t>
            </a:r>
          </a:p>
          <a:p>
            <a:pPr marL="0" indent="0" algn="l">
              <a:lnSpc>
                <a:spcPct val="150000"/>
              </a:lnSpc>
              <a:buNone/>
            </a:pPr>
            <a:r>
              <a:rPr lang="en-US" sz="1200" dirty="0">
                <a:solidFill>
                  <a:srgbClr val="55575A"/>
                </a:solidFill>
                <a:latin typeface="Manrope" pitchFamily="34" charset="0"/>
                <a:ea typeface="Manrope" pitchFamily="34" charset="-122"/>
                <a:cs typeface="Manrope" pitchFamily="34" charset="-120"/>
              </a:rPr>
              <a:t>X4 = 57 (Free SO2)</a:t>
            </a:r>
          </a:p>
          <a:p>
            <a:pPr marL="0" indent="0" algn="l">
              <a:lnSpc>
                <a:spcPct val="150000"/>
              </a:lnSpc>
              <a:buNone/>
            </a:pPr>
            <a:r>
              <a:rPr lang="en-US" sz="1200" dirty="0">
                <a:solidFill>
                  <a:srgbClr val="55575A"/>
                </a:solidFill>
                <a:latin typeface="Manrope" pitchFamily="34" charset="0"/>
                <a:ea typeface="Manrope" pitchFamily="34" charset="-122"/>
                <a:cs typeface="Manrope" pitchFamily="34" charset="-120"/>
              </a:rPr>
              <a:t>X5 = 161 (Total SO2)</a:t>
            </a:r>
          </a:p>
          <a:p>
            <a:pPr marL="0" indent="0" algn="l">
              <a:lnSpc>
                <a:spcPct val="150000"/>
              </a:lnSpc>
              <a:buNone/>
            </a:pPr>
            <a:r>
              <a:rPr lang="en-US" sz="1200" dirty="0">
                <a:solidFill>
                  <a:srgbClr val="55575A"/>
                </a:solidFill>
                <a:latin typeface="Manrope" pitchFamily="34" charset="0"/>
                <a:ea typeface="Manrope" pitchFamily="34" charset="-122"/>
                <a:cs typeface="Manrope" pitchFamily="34" charset="-120"/>
              </a:rPr>
              <a:t>X6 = 10.5 (Alcohol)</a:t>
            </a:r>
            <a:endParaRPr lang="en-US" sz="1200" dirty="0"/>
          </a:p>
        </p:txBody>
      </p:sp>
      <p:sp>
        <p:nvSpPr>
          <p:cNvPr id="14" name="Text 11"/>
          <p:cNvSpPr/>
          <p:nvPr/>
        </p:nvSpPr>
        <p:spPr>
          <a:xfrm>
            <a:off x="7678675" y="4999382"/>
            <a:ext cx="3608024" cy="621149"/>
          </a:xfrm>
          <a:prstGeom prst="rect">
            <a:avLst/>
          </a:prstGeom>
          <a:noFill/>
          <a:ln/>
        </p:spPr>
        <p:txBody>
          <a:bodyPr wrap="none" lIns="0" tIns="0" rIns="0" bIns="0" rtlCol="0" anchor="t"/>
          <a:lstStyle/>
          <a:p>
            <a:pPr marL="0" indent="0">
              <a:lnSpc>
                <a:spcPts val="5550"/>
              </a:lnSpc>
              <a:buNone/>
            </a:pPr>
            <a:r>
              <a:rPr lang="en-US" sz="2400" dirty="0">
                <a:solidFill>
                  <a:srgbClr val="0C0D0F"/>
                </a:solidFill>
                <a:latin typeface="Inter" pitchFamily="34" charset="0"/>
                <a:ea typeface="Inter" pitchFamily="34" charset="-122"/>
                <a:cs typeface="Inter" pitchFamily="34" charset="-120"/>
              </a:rPr>
              <a:t>Predicted Quality: 6/10</a:t>
            </a:r>
            <a:endParaRPr lang="en-US" sz="2400" dirty="0"/>
          </a:p>
        </p:txBody>
      </p:sp>
      <p:sp>
        <p:nvSpPr>
          <p:cNvPr id="15" name="Text 12"/>
          <p:cNvSpPr/>
          <p:nvPr/>
        </p:nvSpPr>
        <p:spPr>
          <a:xfrm>
            <a:off x="7678675" y="5950929"/>
            <a:ext cx="3840035" cy="348387"/>
          </a:xfrm>
          <a:prstGeom prst="rect">
            <a:avLst/>
          </a:prstGeom>
          <a:noFill/>
          <a:ln/>
        </p:spPr>
        <p:txBody>
          <a:bodyPr wrap="none" lIns="0" tIns="0" rIns="0" bIns="0" rtlCol="0" anchor="t"/>
          <a:lstStyle/>
          <a:p>
            <a:pPr marL="0" indent="0" algn="l">
              <a:lnSpc>
                <a:spcPts val="1350"/>
              </a:lnSpc>
              <a:buNone/>
            </a:pPr>
            <a:r>
              <a:rPr lang="en-US" sz="2000" dirty="0">
                <a:solidFill>
                  <a:srgbClr val="0C0D0F"/>
                </a:solidFill>
                <a:latin typeface="Inter" pitchFamily="34" charset="0"/>
                <a:ea typeface="Inter" pitchFamily="34" charset="-122"/>
                <a:cs typeface="Inter" pitchFamily="34" charset="-120"/>
              </a:rPr>
              <a:t>Reasonableness Assessment:</a:t>
            </a:r>
            <a:endParaRPr lang="en-US" sz="2000" dirty="0"/>
          </a:p>
        </p:txBody>
      </p:sp>
      <p:sp>
        <p:nvSpPr>
          <p:cNvPr id="16" name="Text 13"/>
          <p:cNvSpPr/>
          <p:nvPr/>
        </p:nvSpPr>
        <p:spPr>
          <a:xfrm>
            <a:off x="7850386" y="6299316"/>
            <a:ext cx="5142283" cy="1753139"/>
          </a:xfrm>
          <a:prstGeom prst="rect">
            <a:avLst/>
          </a:prstGeom>
          <a:noFill/>
          <a:ln/>
        </p:spPr>
        <p:txBody>
          <a:bodyPr wrap="none" lIns="0" tIns="0" rIns="0" bIns="0" rtlCol="0" anchor="t"/>
          <a:lstStyle/>
          <a:p>
            <a:pPr marL="342900" indent="-342900" algn="l">
              <a:lnSpc>
                <a:spcPct val="200000"/>
              </a:lnSpc>
              <a:buSzPct val="100000"/>
              <a:buChar char="•"/>
            </a:pPr>
            <a:r>
              <a:rPr lang="en-US" sz="1200" dirty="0">
                <a:solidFill>
                  <a:srgbClr val="55575A"/>
                </a:solidFill>
                <a:latin typeface="Manrope" pitchFamily="34" charset="0"/>
                <a:ea typeface="Manrope" pitchFamily="34" charset="-122"/>
                <a:cs typeface="Manrope" pitchFamily="34" charset="-120"/>
              </a:rPr>
              <a:t>Moderate acidity (6.7) is typical for white wines</a:t>
            </a:r>
          </a:p>
          <a:p>
            <a:pPr marL="342900" indent="-342900">
              <a:lnSpc>
                <a:spcPct val="200000"/>
              </a:lnSpc>
              <a:buSzPct val="100000"/>
              <a:buFontTx/>
              <a:buChar char="•"/>
            </a:pPr>
            <a:r>
              <a:rPr lang="en-US" sz="1200" dirty="0">
                <a:solidFill>
                  <a:srgbClr val="55575A"/>
                </a:solidFill>
                <a:latin typeface="Manrope" pitchFamily="34" charset="0"/>
                <a:ea typeface="Manrope" pitchFamily="34" charset="-122"/>
                <a:cs typeface="Manrope" pitchFamily="34" charset="-120"/>
              </a:rPr>
              <a:t>Low volatile acidity (0.18) is good</a:t>
            </a:r>
            <a:endParaRPr lang="en-US" sz="1200" dirty="0"/>
          </a:p>
          <a:p>
            <a:pPr marL="342900" indent="-342900">
              <a:lnSpc>
                <a:spcPct val="200000"/>
              </a:lnSpc>
              <a:buSzPct val="100000"/>
              <a:buFontTx/>
              <a:buChar char="•"/>
            </a:pPr>
            <a:r>
              <a:rPr lang="en-US" sz="1200" dirty="0">
                <a:solidFill>
                  <a:srgbClr val="55575A"/>
                </a:solidFill>
                <a:latin typeface="Manrope" pitchFamily="34" charset="0"/>
                <a:ea typeface="Manrope" pitchFamily="34" charset="-122"/>
                <a:cs typeface="Manrope" pitchFamily="34" charset="-120"/>
              </a:rPr>
              <a:t>Moderate sugar (4.7) provides balance</a:t>
            </a:r>
          </a:p>
          <a:p>
            <a:pPr marL="342900" indent="-342900">
              <a:lnSpc>
                <a:spcPct val="200000"/>
              </a:lnSpc>
              <a:buSzPct val="100000"/>
              <a:buFontTx/>
              <a:buChar char="•"/>
            </a:pPr>
            <a:r>
              <a:rPr lang="en-US" sz="1200" dirty="0">
                <a:solidFill>
                  <a:srgbClr val="55575A"/>
                </a:solidFill>
                <a:latin typeface="Manrope" pitchFamily="34" charset="0"/>
                <a:ea typeface="Manrope" pitchFamily="34" charset="-122"/>
                <a:cs typeface="Manrope" pitchFamily="34" charset="-120"/>
              </a:rPr>
              <a:t>Good alcohol content (10.5%) indicates proper fermentation</a:t>
            </a:r>
            <a:endParaRPr lang="en-US" sz="1200" dirty="0"/>
          </a:p>
        </p:txBody>
      </p:sp>
      <p:sp>
        <p:nvSpPr>
          <p:cNvPr id="20" name="Rectangle 19">
            <a:extLst>
              <a:ext uri="{FF2B5EF4-FFF2-40B4-BE49-F238E27FC236}">
                <a16:creationId xmlns:a16="http://schemas.microsoft.com/office/drawing/2014/main" id="{637142AF-BCC2-E2D2-41A6-5F7C3E4AB7CA}"/>
              </a:ext>
            </a:extLst>
          </p:cNvPr>
          <p:cNvSpPr/>
          <p:nvPr/>
        </p:nvSpPr>
        <p:spPr>
          <a:xfrm>
            <a:off x="12847320" y="7798458"/>
            <a:ext cx="1661160" cy="32691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TotalTime>
  <Words>1162</Words>
  <Application>Microsoft Office PowerPoint</Application>
  <PresentationFormat>Custom</PresentationFormat>
  <Paragraphs>178</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Inter</vt:lpstr>
      <vt:lpstr>Manrope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Harshil Raichadaa</cp:lastModifiedBy>
  <cp:revision>7</cp:revision>
  <dcterms:created xsi:type="dcterms:W3CDTF">2025-08-24T20:49:22Z</dcterms:created>
  <dcterms:modified xsi:type="dcterms:W3CDTF">2025-08-25T01:29:13Z</dcterms:modified>
</cp:coreProperties>
</file>